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8" r:id="rId5"/>
    <p:sldId id="259" r:id="rId6"/>
    <p:sldId id="260" r:id="rId7"/>
    <p:sldId id="261" r:id="rId8"/>
    <p:sldId id="262" r:id="rId9"/>
    <p:sldId id="263" r:id="rId10"/>
    <p:sldId id="264" r:id="rId11"/>
    <p:sldId id="265" r:id="rId12"/>
    <p:sldId id="266" r:id="rId13"/>
    <p:sldId id="267" r:id="rId14"/>
  </p:sldIdLst>
  <p:sldSz cx="12192000" cy="6858000"/>
  <p:notesSz cx="6797675" cy="985678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0000"/>
    <a:srgbClr val="3399FF"/>
    <a:srgbClr val="FF99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p:scale>
          <a:sx n="62" d="100"/>
          <a:sy n="62" d="100"/>
        </p:scale>
        <p:origin x="-90" y="-3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657DAB1A-1895-4198-B9B2-5C00414687C1}" type="datetimeFigureOut">
              <a:rPr lang="nl-NL" smtClean="0"/>
              <a:t>28-06-2013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5A89B81-6356-40DE-A859-7E2313C49195}" type="slidenum">
              <a:rPr lang="nl-NL" smtClean="0"/>
              <a:t>‹nr.›</a:t>
            </a:fld>
            <a:endParaRPr lang="nl-NL"/>
          </a:p>
        </p:txBody>
      </p:sp>
    </p:spTree>
    <p:extLst>
      <p:ext uri="{BB962C8B-B14F-4D97-AF65-F5344CB8AC3E}">
        <p14:creationId xmlns:p14="http://schemas.microsoft.com/office/powerpoint/2010/main" val="1630148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57DAB1A-1895-4198-B9B2-5C00414687C1}" type="datetimeFigureOut">
              <a:rPr lang="nl-NL" smtClean="0"/>
              <a:t>28-06-2013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5A89B81-6356-40DE-A859-7E2313C49195}" type="slidenum">
              <a:rPr lang="nl-NL" smtClean="0"/>
              <a:t>‹nr.›</a:t>
            </a:fld>
            <a:endParaRPr lang="nl-NL"/>
          </a:p>
        </p:txBody>
      </p:sp>
    </p:spTree>
    <p:extLst>
      <p:ext uri="{BB962C8B-B14F-4D97-AF65-F5344CB8AC3E}">
        <p14:creationId xmlns:p14="http://schemas.microsoft.com/office/powerpoint/2010/main" val="3145272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57DAB1A-1895-4198-B9B2-5C00414687C1}" type="datetimeFigureOut">
              <a:rPr lang="nl-NL" smtClean="0"/>
              <a:t>28-06-2013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5A89B81-6356-40DE-A859-7E2313C49195}" type="slidenum">
              <a:rPr lang="nl-NL" smtClean="0"/>
              <a:t>‹nr.›</a:t>
            </a:fld>
            <a:endParaRPr lang="nl-NL"/>
          </a:p>
        </p:txBody>
      </p:sp>
    </p:spTree>
    <p:extLst>
      <p:ext uri="{BB962C8B-B14F-4D97-AF65-F5344CB8AC3E}">
        <p14:creationId xmlns:p14="http://schemas.microsoft.com/office/powerpoint/2010/main" val="2380993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57DAB1A-1895-4198-B9B2-5C00414687C1}" type="datetimeFigureOut">
              <a:rPr lang="nl-NL" smtClean="0"/>
              <a:t>28-06-2013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5A89B81-6356-40DE-A859-7E2313C49195}" type="slidenum">
              <a:rPr lang="nl-NL" smtClean="0"/>
              <a:t>‹nr.›</a:t>
            </a:fld>
            <a:endParaRPr lang="nl-NL"/>
          </a:p>
        </p:txBody>
      </p:sp>
    </p:spTree>
    <p:extLst>
      <p:ext uri="{BB962C8B-B14F-4D97-AF65-F5344CB8AC3E}">
        <p14:creationId xmlns:p14="http://schemas.microsoft.com/office/powerpoint/2010/main" val="4062156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657DAB1A-1895-4198-B9B2-5C00414687C1}" type="datetimeFigureOut">
              <a:rPr lang="nl-NL" smtClean="0"/>
              <a:t>28-06-2013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5A89B81-6356-40DE-A859-7E2313C49195}" type="slidenum">
              <a:rPr lang="nl-NL" smtClean="0"/>
              <a:t>‹nr.›</a:t>
            </a:fld>
            <a:endParaRPr lang="nl-NL"/>
          </a:p>
        </p:txBody>
      </p:sp>
    </p:spTree>
    <p:extLst>
      <p:ext uri="{BB962C8B-B14F-4D97-AF65-F5344CB8AC3E}">
        <p14:creationId xmlns:p14="http://schemas.microsoft.com/office/powerpoint/2010/main" val="2458111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657DAB1A-1895-4198-B9B2-5C00414687C1}" type="datetimeFigureOut">
              <a:rPr lang="nl-NL" smtClean="0"/>
              <a:t>28-06-2013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5A89B81-6356-40DE-A859-7E2313C49195}" type="slidenum">
              <a:rPr lang="nl-NL" smtClean="0"/>
              <a:t>‹nr.›</a:t>
            </a:fld>
            <a:endParaRPr lang="nl-NL"/>
          </a:p>
        </p:txBody>
      </p:sp>
    </p:spTree>
    <p:extLst>
      <p:ext uri="{BB962C8B-B14F-4D97-AF65-F5344CB8AC3E}">
        <p14:creationId xmlns:p14="http://schemas.microsoft.com/office/powerpoint/2010/main" val="240386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657DAB1A-1895-4198-B9B2-5C00414687C1}" type="datetimeFigureOut">
              <a:rPr lang="nl-NL" smtClean="0"/>
              <a:t>28-06-2013</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65A89B81-6356-40DE-A859-7E2313C49195}" type="slidenum">
              <a:rPr lang="nl-NL" smtClean="0"/>
              <a:t>‹nr.›</a:t>
            </a:fld>
            <a:endParaRPr lang="nl-NL"/>
          </a:p>
        </p:txBody>
      </p:sp>
    </p:spTree>
    <p:extLst>
      <p:ext uri="{BB962C8B-B14F-4D97-AF65-F5344CB8AC3E}">
        <p14:creationId xmlns:p14="http://schemas.microsoft.com/office/powerpoint/2010/main" val="531400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657DAB1A-1895-4198-B9B2-5C00414687C1}" type="datetimeFigureOut">
              <a:rPr lang="nl-NL" smtClean="0"/>
              <a:t>28-06-2013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65A89B81-6356-40DE-A859-7E2313C49195}" type="slidenum">
              <a:rPr lang="nl-NL" smtClean="0"/>
              <a:t>‹nr.›</a:t>
            </a:fld>
            <a:endParaRPr lang="nl-NL"/>
          </a:p>
        </p:txBody>
      </p:sp>
    </p:spTree>
    <p:extLst>
      <p:ext uri="{BB962C8B-B14F-4D97-AF65-F5344CB8AC3E}">
        <p14:creationId xmlns:p14="http://schemas.microsoft.com/office/powerpoint/2010/main" val="3766749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657DAB1A-1895-4198-B9B2-5C00414687C1}" type="datetimeFigureOut">
              <a:rPr lang="nl-NL" smtClean="0"/>
              <a:t>28-06-2013</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65A89B81-6356-40DE-A859-7E2313C49195}" type="slidenum">
              <a:rPr lang="nl-NL" smtClean="0"/>
              <a:t>‹nr.›</a:t>
            </a:fld>
            <a:endParaRPr lang="nl-NL"/>
          </a:p>
        </p:txBody>
      </p:sp>
    </p:spTree>
    <p:extLst>
      <p:ext uri="{BB962C8B-B14F-4D97-AF65-F5344CB8AC3E}">
        <p14:creationId xmlns:p14="http://schemas.microsoft.com/office/powerpoint/2010/main" val="2373209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657DAB1A-1895-4198-B9B2-5C00414687C1}" type="datetimeFigureOut">
              <a:rPr lang="nl-NL" smtClean="0"/>
              <a:t>28-06-2013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5A89B81-6356-40DE-A859-7E2313C49195}" type="slidenum">
              <a:rPr lang="nl-NL" smtClean="0"/>
              <a:t>‹nr.›</a:t>
            </a:fld>
            <a:endParaRPr lang="nl-NL"/>
          </a:p>
        </p:txBody>
      </p:sp>
    </p:spTree>
    <p:extLst>
      <p:ext uri="{BB962C8B-B14F-4D97-AF65-F5344CB8AC3E}">
        <p14:creationId xmlns:p14="http://schemas.microsoft.com/office/powerpoint/2010/main" val="3030467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657DAB1A-1895-4198-B9B2-5C00414687C1}" type="datetimeFigureOut">
              <a:rPr lang="nl-NL" smtClean="0"/>
              <a:t>28-06-2013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5A89B81-6356-40DE-A859-7E2313C49195}" type="slidenum">
              <a:rPr lang="nl-NL" smtClean="0"/>
              <a:t>‹nr.›</a:t>
            </a:fld>
            <a:endParaRPr lang="nl-NL"/>
          </a:p>
        </p:txBody>
      </p:sp>
    </p:spTree>
    <p:extLst>
      <p:ext uri="{BB962C8B-B14F-4D97-AF65-F5344CB8AC3E}">
        <p14:creationId xmlns:p14="http://schemas.microsoft.com/office/powerpoint/2010/main" val="335893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7DAB1A-1895-4198-B9B2-5C00414687C1}" type="datetimeFigureOut">
              <a:rPr lang="nl-NL" smtClean="0"/>
              <a:t>28-06-2013</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A89B81-6356-40DE-A859-7E2313C49195}" type="slidenum">
              <a:rPr lang="nl-NL" smtClean="0"/>
              <a:t>‹nr.›</a:t>
            </a:fld>
            <a:endParaRPr lang="nl-NL"/>
          </a:p>
        </p:txBody>
      </p:sp>
    </p:spTree>
    <p:extLst>
      <p:ext uri="{BB962C8B-B14F-4D97-AF65-F5344CB8AC3E}">
        <p14:creationId xmlns:p14="http://schemas.microsoft.com/office/powerpoint/2010/main" val="25562382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nl/imgres?q=nederlandse+vlag&amp;hl=nl&amp;biw=1440&amp;bih=688&amp;tbm=isch&amp;tbnid=kAlIjIGuUsoK4M:&amp;imgrefurl=http://yoast.nl/hello-world/&amp;docid=viJ3wgQUrBNg5M&amp;imgurl=http://yoast.nl/wp-content/uploads/2011/02/vlag-nederland.jpg&amp;w=250&amp;h=170&amp;ei=4pzKUfukFYiOtAbx5IG4Bw&amp;zoom=1&amp;iact=rc&amp;dur=297&amp;page=4&amp;tbnh=136&amp;tbnw=190&amp;start=92&amp;ndsp=40&amp;ved=1t:429,r:96,s:0,i:384&amp;tx=98&amp;ty=98"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2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Rechthoek 3"/>
          <p:cNvSpPr/>
          <p:nvPr/>
        </p:nvSpPr>
        <p:spPr>
          <a:xfrm>
            <a:off x="3170760" y="180669"/>
            <a:ext cx="5161991" cy="1569660"/>
          </a:xfrm>
          <a:prstGeom prst="rect">
            <a:avLst/>
          </a:prstGeom>
        </p:spPr>
        <p:txBody>
          <a:bodyPr wrap="none">
            <a:spAutoFit/>
          </a:bodyPr>
          <a:lstStyle/>
          <a:p>
            <a:r>
              <a:rPr lang="nl-NL" sz="9600" dirty="0" smtClean="0">
                <a:effectLst/>
                <a:latin typeface="Bodoni MT" panose="02070603080606020203" pitchFamily="18" charset="0"/>
                <a:ea typeface="Calibri" panose="020F0502020204030204" pitchFamily="34" charset="0"/>
                <a:cs typeface="Tahoma" panose="020B0604030504040204" pitchFamily="34" charset="0"/>
              </a:rPr>
              <a:t>pluskrant</a:t>
            </a:r>
            <a:endParaRPr lang="nl-NL" dirty="0"/>
          </a:p>
        </p:txBody>
      </p:sp>
      <p:sp>
        <p:nvSpPr>
          <p:cNvPr id="5" name="Tekstvak 1"/>
          <p:cNvSpPr txBox="1"/>
          <p:nvPr/>
        </p:nvSpPr>
        <p:spPr>
          <a:xfrm>
            <a:off x="559117" y="1894748"/>
            <a:ext cx="5666871" cy="4748100"/>
          </a:xfrm>
          <a:prstGeom prst="rect">
            <a:avLst/>
          </a:prstGeom>
          <a:no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nl-NL" dirty="0">
                <a:effectLst/>
                <a:latin typeface="Candara" panose="020E0502030303020204" pitchFamily="34" charset="0"/>
                <a:ea typeface="Calibri" panose="020F0502020204030204" pitchFamily="34" charset="0"/>
                <a:cs typeface="Times New Roman" panose="02020603050405020304" pitchFamily="18" charset="0"/>
              </a:rPr>
              <a:t>In de plusklas vond ik het erg leuk gaan, vooral wat voor werk we allemaal moesten doen, je had ook nadelen soms had ik echt niks te doen maar ik kreeg dan wel een taak. Italiaans en filosofie ging heel erg goed, het aparte daarvan is ook dat je met Italiaan een vreemde taal gaat kennen. Filosofie ging ook top, voor met veel vragen, zo konden we heel lang doorgaan.</a:t>
            </a:r>
            <a:endParaRPr lang="nl-NL" dirty="0">
              <a:effectLst/>
              <a:ea typeface="Calibri" panose="020F0502020204030204" pitchFamily="34" charset="0"/>
              <a:cs typeface="Times New Roman" panose="02020603050405020304" pitchFamily="18" charset="0"/>
            </a:endParaRPr>
          </a:p>
          <a:p>
            <a:pPr>
              <a:lnSpc>
                <a:spcPct val="115000"/>
              </a:lnSpc>
              <a:spcAft>
                <a:spcPts val="1000"/>
              </a:spcAft>
            </a:pPr>
            <a:r>
              <a:rPr lang="nl-NL" dirty="0">
                <a:effectLst/>
                <a:latin typeface="Candara" panose="020E0502030303020204" pitchFamily="34" charset="0"/>
                <a:ea typeface="Calibri" panose="020F0502020204030204" pitchFamily="34" charset="0"/>
                <a:cs typeface="Times New Roman" panose="02020603050405020304" pitchFamily="18" charset="0"/>
              </a:rPr>
              <a:t>Met het project (over monarchie) ging ook heel goed.</a:t>
            </a:r>
            <a:endParaRPr lang="nl-NL" dirty="0">
              <a:effectLst/>
              <a:ea typeface="Calibri" panose="020F0502020204030204" pitchFamily="34" charset="0"/>
              <a:cs typeface="Times New Roman" panose="02020603050405020304" pitchFamily="18" charset="0"/>
            </a:endParaRPr>
          </a:p>
          <a:p>
            <a:pPr>
              <a:lnSpc>
                <a:spcPct val="115000"/>
              </a:lnSpc>
              <a:spcAft>
                <a:spcPts val="1000"/>
              </a:spcAft>
            </a:pPr>
            <a:r>
              <a:rPr lang="nl-NL" dirty="0">
                <a:effectLst/>
                <a:latin typeface="Candara" panose="020E0502030303020204" pitchFamily="34" charset="0"/>
                <a:ea typeface="Calibri" panose="020F0502020204030204" pitchFamily="34" charset="0"/>
                <a:cs typeface="Times New Roman" panose="02020603050405020304" pitchFamily="18" charset="0"/>
              </a:rPr>
              <a:t>Ik had altijd iets te doen maar soms ging het slecht.</a:t>
            </a:r>
            <a:endParaRPr lang="nl-NL" dirty="0">
              <a:effectLst/>
              <a:ea typeface="Calibri" panose="020F0502020204030204" pitchFamily="34" charset="0"/>
              <a:cs typeface="Times New Roman" panose="02020603050405020304" pitchFamily="18" charset="0"/>
            </a:endParaRPr>
          </a:p>
          <a:p>
            <a:pPr>
              <a:lnSpc>
                <a:spcPct val="115000"/>
              </a:lnSpc>
              <a:spcAft>
                <a:spcPts val="1000"/>
              </a:spcAft>
            </a:pPr>
            <a:r>
              <a:rPr lang="nl-NL" dirty="0">
                <a:effectLst/>
                <a:latin typeface="Candara" panose="020E0502030303020204" pitchFamily="34" charset="0"/>
                <a:ea typeface="Calibri" panose="020F0502020204030204" pitchFamily="34" charset="0"/>
                <a:cs typeface="Times New Roman" panose="02020603050405020304" pitchFamily="18" charset="0"/>
              </a:rPr>
              <a:t>Ik kon altijd goed uitleggen wat ik vond en wat voor </a:t>
            </a:r>
            <a:r>
              <a:rPr lang="nl-NL" dirty="0" err="1">
                <a:effectLst/>
                <a:latin typeface="Candara" panose="020E0502030303020204" pitchFamily="34" charset="0"/>
                <a:ea typeface="Calibri" panose="020F0502020204030204" pitchFamily="34" charset="0"/>
                <a:cs typeface="Times New Roman" panose="02020603050405020304" pitchFamily="18" charset="0"/>
              </a:rPr>
              <a:t>iedeeën</a:t>
            </a:r>
            <a:r>
              <a:rPr lang="nl-NL" dirty="0">
                <a:effectLst/>
                <a:latin typeface="Candara" panose="020E0502030303020204" pitchFamily="34" charset="0"/>
                <a:ea typeface="Calibri" panose="020F0502020204030204" pitchFamily="34" charset="0"/>
                <a:cs typeface="Times New Roman" panose="02020603050405020304" pitchFamily="18" charset="0"/>
              </a:rPr>
              <a:t> ik had.</a:t>
            </a:r>
            <a:endParaRPr lang="nl-NL" dirty="0">
              <a:effectLst/>
              <a:ea typeface="Calibri" panose="020F0502020204030204" pitchFamily="34" charset="0"/>
              <a:cs typeface="Times New Roman" panose="02020603050405020304" pitchFamily="18" charset="0"/>
            </a:endParaRPr>
          </a:p>
          <a:p>
            <a:pPr>
              <a:lnSpc>
                <a:spcPct val="115000"/>
              </a:lnSpc>
              <a:spcAft>
                <a:spcPts val="1000"/>
              </a:spcAft>
            </a:pPr>
            <a:r>
              <a:rPr lang="nl-NL" dirty="0">
                <a:effectLst/>
                <a:latin typeface="Candara" panose="020E0502030303020204" pitchFamily="34" charset="0"/>
                <a:ea typeface="Calibri" panose="020F0502020204030204" pitchFamily="34" charset="0"/>
                <a:cs typeface="Times New Roman" panose="02020603050405020304" pitchFamily="18" charset="0"/>
              </a:rPr>
              <a:t> </a:t>
            </a:r>
            <a:endParaRPr lang="nl-NL" dirty="0">
              <a:effectLst/>
              <a:ea typeface="Calibri" panose="020F0502020204030204" pitchFamily="34" charset="0"/>
              <a:cs typeface="Times New Roman" panose="02020603050405020304" pitchFamily="18" charset="0"/>
            </a:endParaRPr>
          </a:p>
          <a:p>
            <a:pPr>
              <a:lnSpc>
                <a:spcPct val="115000"/>
              </a:lnSpc>
              <a:spcAft>
                <a:spcPts val="1000"/>
              </a:spcAft>
            </a:pPr>
            <a:r>
              <a:rPr lang="nl-NL" dirty="0" err="1">
                <a:effectLst/>
                <a:latin typeface="Candara" panose="020E0502030303020204" pitchFamily="34" charset="0"/>
                <a:ea typeface="Calibri" panose="020F0502020204030204" pitchFamily="34" charset="0"/>
                <a:cs typeface="Times New Roman" panose="02020603050405020304" pitchFamily="18" charset="0"/>
              </a:rPr>
              <a:t>Arman</a:t>
            </a:r>
            <a:r>
              <a:rPr lang="nl-NL" dirty="0">
                <a:effectLst/>
                <a:latin typeface="Candara" panose="020E0502030303020204" pitchFamily="34" charset="0"/>
                <a:ea typeface="Calibri" panose="020F0502020204030204" pitchFamily="34" charset="0"/>
                <a:cs typeface="Times New Roman" panose="02020603050405020304" pitchFamily="18" charset="0"/>
              </a:rPr>
              <a:t> </a:t>
            </a:r>
            <a:r>
              <a:rPr lang="nl-NL" dirty="0" err="1" smtClean="0">
                <a:effectLst/>
                <a:latin typeface="Candara" panose="020E0502030303020204" pitchFamily="34" charset="0"/>
                <a:ea typeface="Calibri" panose="020F0502020204030204" pitchFamily="34" charset="0"/>
                <a:cs typeface="Times New Roman" panose="02020603050405020304" pitchFamily="18" charset="0"/>
              </a:rPr>
              <a:t>Mayilyan</a:t>
            </a:r>
            <a:endParaRPr lang="nl-NL" dirty="0">
              <a:effectLst/>
              <a:ea typeface="Calibri" panose="020F0502020204030204" pitchFamily="34" charset="0"/>
              <a:cs typeface="Times New Roman" panose="02020603050405020304" pitchFamily="18" charset="0"/>
            </a:endParaRPr>
          </a:p>
        </p:txBody>
      </p:sp>
      <p:sp>
        <p:nvSpPr>
          <p:cNvPr id="6" name="Tekstvak 2"/>
          <p:cNvSpPr txBox="1">
            <a:spLocks noChangeArrowheads="1"/>
          </p:cNvSpPr>
          <p:nvPr/>
        </p:nvSpPr>
        <p:spPr bwMode="auto">
          <a:xfrm>
            <a:off x="6717889" y="1450223"/>
            <a:ext cx="2284730" cy="25717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nl-NL" sz="1200">
                <a:effectLst/>
                <a:latin typeface="Stencil" panose="040409050D0802020404" pitchFamily="82" charset="0"/>
                <a:ea typeface="Calibri" panose="020F0502020204030204" pitchFamily="34" charset="0"/>
                <a:cs typeface="Times New Roman" panose="02020603050405020304" pitchFamily="18" charset="0"/>
              </a:rPr>
              <a:t>Schooljaar 2012-2013</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kstvak 2"/>
          <p:cNvSpPr txBox="1"/>
          <p:nvPr/>
        </p:nvSpPr>
        <p:spPr>
          <a:xfrm>
            <a:off x="7482821" y="2250646"/>
            <a:ext cx="3819525" cy="4150154"/>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nl-NL" sz="2000" dirty="0">
                <a:effectLst/>
                <a:latin typeface="Forte" panose="03060902040502070203" pitchFamily="66" charset="0"/>
                <a:ea typeface="Calibri" panose="020F0502020204030204" pitchFamily="34" charset="0"/>
                <a:cs typeface="Times New Roman" panose="02020603050405020304" pitchFamily="18" charset="0"/>
              </a:rPr>
              <a:t>PLUSKLAS OMMEN</a:t>
            </a:r>
            <a:endParaRPr lang="nl-NL" sz="2000" dirty="0">
              <a:effectLst/>
              <a:ea typeface="Calibri" panose="020F0502020204030204" pitchFamily="34" charset="0"/>
              <a:cs typeface="Times New Roman" panose="02020603050405020304" pitchFamily="18" charset="0"/>
            </a:endParaRPr>
          </a:p>
          <a:p>
            <a:pPr>
              <a:lnSpc>
                <a:spcPct val="115000"/>
              </a:lnSpc>
              <a:spcAft>
                <a:spcPts val="1000"/>
              </a:spcAft>
            </a:pPr>
            <a:r>
              <a:rPr lang="nl-NL" sz="2000" dirty="0">
                <a:effectLst/>
                <a:latin typeface="Forte" panose="03060902040502070203" pitchFamily="66" charset="0"/>
                <a:ea typeface="Calibri" panose="020F0502020204030204" pitchFamily="34" charset="0"/>
                <a:cs typeface="Times New Roman" panose="02020603050405020304" pitchFamily="18" charset="0"/>
              </a:rPr>
              <a:t>Het is hier heel gezellig en leuk.</a:t>
            </a:r>
            <a:endParaRPr lang="nl-NL" sz="2000" dirty="0">
              <a:effectLst/>
              <a:ea typeface="Calibri" panose="020F0502020204030204" pitchFamily="34" charset="0"/>
              <a:cs typeface="Times New Roman" panose="02020603050405020304" pitchFamily="18" charset="0"/>
            </a:endParaRPr>
          </a:p>
          <a:p>
            <a:pPr>
              <a:lnSpc>
                <a:spcPct val="115000"/>
              </a:lnSpc>
              <a:spcAft>
                <a:spcPts val="1000"/>
              </a:spcAft>
            </a:pPr>
            <a:r>
              <a:rPr lang="nl-NL" sz="2000" dirty="0">
                <a:effectLst/>
                <a:latin typeface="Forte" panose="03060902040502070203" pitchFamily="66" charset="0"/>
                <a:ea typeface="Calibri" panose="020F0502020204030204" pitchFamily="34" charset="0"/>
                <a:cs typeface="Times New Roman" panose="02020603050405020304" pitchFamily="18" charset="0"/>
              </a:rPr>
              <a:t>Want je kan van alles doen bijvoorbeeld heel lang door en door filosoferen en je kan ook heel lang aan je project werken of de hele tijd Italiaans praten.</a:t>
            </a:r>
            <a:endParaRPr lang="nl-NL" sz="2000" dirty="0">
              <a:effectLst/>
              <a:ea typeface="Calibri" panose="020F0502020204030204" pitchFamily="34" charset="0"/>
              <a:cs typeface="Times New Roman" panose="02020603050405020304" pitchFamily="18" charset="0"/>
            </a:endParaRPr>
          </a:p>
          <a:p>
            <a:pPr>
              <a:lnSpc>
                <a:spcPct val="115000"/>
              </a:lnSpc>
              <a:spcAft>
                <a:spcPts val="1000"/>
              </a:spcAft>
            </a:pPr>
            <a:r>
              <a:rPr lang="nl-NL" sz="2000" dirty="0">
                <a:effectLst/>
                <a:latin typeface="Forte" panose="03060902040502070203" pitchFamily="66" charset="0"/>
                <a:ea typeface="Calibri" panose="020F0502020204030204" pitchFamily="34" charset="0"/>
                <a:cs typeface="Times New Roman" panose="02020603050405020304" pitchFamily="18" charset="0"/>
              </a:rPr>
              <a:t>Als je met iets klaar bent dan kun je elkaar ook nog helpen.</a:t>
            </a:r>
            <a:endParaRPr lang="nl-NL" sz="2000" dirty="0">
              <a:effectLst/>
              <a:ea typeface="Calibri" panose="020F0502020204030204" pitchFamily="34" charset="0"/>
              <a:cs typeface="Times New Roman" panose="02020603050405020304" pitchFamily="18" charset="0"/>
            </a:endParaRPr>
          </a:p>
          <a:p>
            <a:pPr>
              <a:lnSpc>
                <a:spcPct val="115000"/>
              </a:lnSpc>
              <a:spcAft>
                <a:spcPts val="1000"/>
              </a:spcAft>
            </a:pPr>
            <a:r>
              <a:rPr lang="nl-NL" sz="2000" dirty="0">
                <a:effectLst/>
                <a:latin typeface="Forte" panose="03060902040502070203" pitchFamily="66" charset="0"/>
                <a:ea typeface="Calibri" panose="020F0502020204030204" pitchFamily="34" charset="0"/>
                <a:cs typeface="Times New Roman" panose="02020603050405020304" pitchFamily="18" charset="0"/>
              </a:rPr>
              <a:t>Je leert ook van elkaar.</a:t>
            </a:r>
            <a:endParaRPr lang="nl-NL" sz="2000" dirty="0">
              <a:effectLst/>
              <a:ea typeface="Calibri" panose="020F0502020204030204" pitchFamily="34" charset="0"/>
              <a:cs typeface="Times New Roman" panose="02020603050405020304" pitchFamily="18" charset="0"/>
            </a:endParaRPr>
          </a:p>
          <a:p>
            <a:pPr>
              <a:lnSpc>
                <a:spcPct val="115000"/>
              </a:lnSpc>
              <a:spcAft>
                <a:spcPts val="1000"/>
              </a:spcAft>
            </a:pPr>
            <a:r>
              <a:rPr lang="nl-NL" sz="2000" dirty="0">
                <a:effectLs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97839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533400" y="431777"/>
            <a:ext cx="6096000" cy="1329018"/>
          </a:xfrm>
          <a:prstGeom prst="rect">
            <a:avLst/>
          </a:prstGeom>
        </p:spPr>
        <p:txBody>
          <a:bodyPr>
            <a:spAutoFit/>
          </a:bodyPr>
          <a:lstStyle/>
          <a:p>
            <a:pPr>
              <a:lnSpc>
                <a:spcPct val="115000"/>
              </a:lnSpc>
              <a:spcAft>
                <a:spcPts val="1000"/>
              </a:spcAft>
            </a:pPr>
            <a:r>
              <a:rPr lang="nl-NL" sz="3200" dirty="0" smtClean="0">
                <a:effectLst/>
                <a:latin typeface="Kristen ITC" panose="03050502040202030202" pitchFamily="66" charset="0"/>
                <a:ea typeface="Calibri" panose="020F0502020204030204" pitchFamily="34" charset="0"/>
                <a:cs typeface="Times New Roman" panose="02020603050405020304" pitchFamily="18" charset="0"/>
              </a:rPr>
              <a:t>Plusklas Ommen</a:t>
            </a:r>
            <a:endParaRPr lang="nl-NL" sz="3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nl-NL" sz="3200" dirty="0" smtClean="0">
                <a:effectLst/>
                <a:latin typeface="Kristen ITC" panose="03050502040202030202" pitchFamily="66" charset="0"/>
                <a:ea typeface="Calibri" panose="020F0502020204030204" pitchFamily="34" charset="0"/>
                <a:cs typeface="Times New Roman" panose="02020603050405020304" pitchFamily="18" charset="0"/>
              </a:rPr>
              <a:t>Periode 2-2013</a:t>
            </a:r>
            <a:endParaRPr lang="nl-NL"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Afbeelding 2" descr="http://plus4you-oranje.weebly.com/uploads/1/4/3/1/14319172/5932345_orig.jpg"/>
          <p:cNvPicPr/>
          <p:nvPr/>
        </p:nvPicPr>
        <p:blipFill>
          <a:blip r:embed="rId2">
            <a:extLst>
              <a:ext uri="{28A0092B-C50C-407E-A947-70E740481C1C}">
                <a14:useLocalDpi xmlns:a14="http://schemas.microsoft.com/office/drawing/2010/main" val="0"/>
              </a:ext>
            </a:extLst>
          </a:blip>
          <a:srcRect/>
          <a:stretch>
            <a:fillRect/>
          </a:stretch>
        </p:blipFill>
        <p:spPr bwMode="auto">
          <a:xfrm>
            <a:off x="4721711" y="1350253"/>
            <a:ext cx="7044466" cy="5037100"/>
          </a:xfrm>
          <a:prstGeom prst="rect">
            <a:avLst/>
          </a:prstGeom>
          <a:noFill/>
          <a:ln>
            <a:noFill/>
          </a:ln>
        </p:spPr>
      </p:pic>
      <p:sp>
        <p:nvSpPr>
          <p:cNvPr id="4" name="Rechthoek 3"/>
          <p:cNvSpPr/>
          <p:nvPr/>
        </p:nvSpPr>
        <p:spPr>
          <a:xfrm>
            <a:off x="533400" y="2734133"/>
            <a:ext cx="3769659" cy="3129062"/>
          </a:xfrm>
          <a:prstGeom prst="rect">
            <a:avLst/>
          </a:prstGeom>
        </p:spPr>
        <p:txBody>
          <a:bodyPr wrap="square">
            <a:spAutoFit/>
          </a:bodyPr>
          <a:lstStyle/>
          <a:p>
            <a:pPr>
              <a:lnSpc>
                <a:spcPct val="115000"/>
              </a:lnSpc>
              <a:spcAft>
                <a:spcPts val="1000"/>
              </a:spcAft>
            </a:pPr>
            <a:r>
              <a:rPr lang="nl-NL" sz="2800" dirty="0" smtClean="0">
                <a:effectLst/>
                <a:latin typeface="Kristen ITC" panose="03050502040202030202" pitchFamily="66" charset="0"/>
                <a:ea typeface="Calibri" panose="020F0502020204030204" pitchFamily="34" charset="0"/>
                <a:cs typeface="Times New Roman" panose="02020603050405020304" pitchFamily="18" charset="0"/>
              </a:rPr>
              <a:t>Ik vond dit een leuke periode en we hebben hard gewerkt</a:t>
            </a:r>
            <a:br>
              <a:rPr lang="nl-NL" sz="2800" dirty="0" smtClean="0">
                <a:effectLst/>
                <a:latin typeface="Kristen ITC" panose="03050502040202030202" pitchFamily="66" charset="0"/>
                <a:ea typeface="Calibri" panose="020F0502020204030204" pitchFamily="34" charset="0"/>
                <a:cs typeface="Times New Roman" panose="02020603050405020304" pitchFamily="18" charset="0"/>
              </a:rPr>
            </a:br>
            <a:endParaRPr lang="nl-NL" sz="28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nl-NL" sz="2800" dirty="0" smtClean="0">
                <a:effectLst/>
                <a:latin typeface="Kristen ITC" panose="03050502040202030202" pitchFamily="66" charset="0"/>
                <a:ea typeface="Calibri" panose="020F0502020204030204" pitchFamily="34" charset="0"/>
                <a:cs typeface="Times New Roman" panose="02020603050405020304" pitchFamily="18" charset="0"/>
              </a:rPr>
              <a:t>Jurrian</a:t>
            </a:r>
            <a:endParaRPr lang="nl-NL" sz="2800" dirty="0"/>
          </a:p>
        </p:txBody>
      </p:sp>
    </p:spTree>
    <p:extLst>
      <p:ext uri="{BB962C8B-B14F-4D97-AF65-F5344CB8AC3E}">
        <p14:creationId xmlns:p14="http://schemas.microsoft.com/office/powerpoint/2010/main" val="1736184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9900">
            <a:alpha val="38000"/>
          </a:srgbClr>
        </a:solidFill>
        <a:effectLst/>
      </p:bgPr>
    </p:bg>
    <p:spTree>
      <p:nvGrpSpPr>
        <p:cNvPr id="1" name=""/>
        <p:cNvGrpSpPr/>
        <p:nvPr/>
      </p:nvGrpSpPr>
      <p:grpSpPr>
        <a:xfrm>
          <a:off x="0" y="0"/>
          <a:ext cx="0" cy="0"/>
          <a:chOff x="0" y="0"/>
          <a:chExt cx="0" cy="0"/>
        </a:xfrm>
      </p:grpSpPr>
      <p:pic>
        <p:nvPicPr>
          <p:cNvPr id="6" name="Afbeelding 5" descr="http://t0.gstatic.com/images?q=tbn:ANd9GcTktarjOfLScfQYefUYbdiaIvQH0xf_PwgBfLoANSlim-UKZvVq">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7933765" y="1241381"/>
            <a:ext cx="3552265" cy="2272551"/>
          </a:xfrm>
          <a:prstGeom prst="rect">
            <a:avLst/>
          </a:prstGeom>
          <a:noFill/>
          <a:ln>
            <a:noFill/>
          </a:ln>
        </p:spPr>
      </p:pic>
      <p:sp>
        <p:nvSpPr>
          <p:cNvPr id="7" name="Rechthoek 6"/>
          <p:cNvSpPr/>
          <p:nvPr/>
        </p:nvSpPr>
        <p:spPr>
          <a:xfrm>
            <a:off x="936811" y="567998"/>
            <a:ext cx="7306235" cy="5891869"/>
          </a:xfrm>
          <a:prstGeom prst="rect">
            <a:avLst/>
          </a:prstGeom>
        </p:spPr>
        <p:txBody>
          <a:bodyPr wrap="square">
            <a:spAutoFit/>
          </a:bodyPr>
          <a:lstStyle/>
          <a:p>
            <a:pPr>
              <a:lnSpc>
                <a:spcPct val="115000"/>
              </a:lnSpc>
              <a:spcAft>
                <a:spcPts val="1000"/>
              </a:spcAft>
            </a:pPr>
            <a:r>
              <a:rPr lang="nl-NL" sz="2800" dirty="0" smtClean="0">
                <a:effectLst/>
                <a:latin typeface="Imprint MT Shadow" panose="04020605060303030202" pitchFamily="82" charset="0"/>
                <a:ea typeface="Calibri" panose="020F0502020204030204" pitchFamily="34" charset="0"/>
                <a:cs typeface="Arial" panose="020B0604020202020204" pitchFamily="34" charset="0"/>
              </a:rPr>
              <a:t>Plusklas 2013</a:t>
            </a:r>
            <a:endParaRPr lang="nl-NL" sz="1600" dirty="0" smtClean="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nl-NL" sz="2000" dirty="0" smtClean="0">
                <a:effectLst/>
                <a:latin typeface="Imprint MT Shadow" panose="04020605060303030202" pitchFamily="82" charset="0"/>
                <a:ea typeface="Calibri" panose="020F0502020204030204" pitchFamily="34" charset="0"/>
                <a:cs typeface="Arial" panose="020B0604020202020204" pitchFamily="34" charset="0"/>
              </a:rPr>
              <a:t>De plusklas was wel leuk omdat je weer andere dingen  </a:t>
            </a:r>
            <a:endParaRPr lang="nl-NL" sz="2000" dirty="0" smtClean="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nl-NL" sz="2000" dirty="0" smtClean="0">
                <a:effectLst/>
                <a:latin typeface="Imprint MT Shadow" panose="04020605060303030202" pitchFamily="82" charset="0"/>
                <a:ea typeface="Calibri" panose="020F0502020204030204" pitchFamily="34" charset="0"/>
                <a:cs typeface="Arial" panose="020B0604020202020204" pitchFamily="34" charset="0"/>
              </a:rPr>
              <a:t>doet dan gewoon op school.</a:t>
            </a:r>
            <a:endParaRPr lang="nl-NL" sz="2000" dirty="0" smtClean="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nl-NL" sz="2000" dirty="0" smtClean="0">
                <a:effectLst/>
                <a:latin typeface="Imprint MT Shadow" panose="04020605060303030202" pitchFamily="82" charset="0"/>
                <a:ea typeface="Calibri" panose="020F0502020204030204" pitchFamily="34" charset="0"/>
                <a:cs typeface="Arial" panose="020B0604020202020204" pitchFamily="34" charset="0"/>
              </a:rPr>
              <a:t>Elke Woensdag ochtend gaan we naar de plusklas.</a:t>
            </a:r>
            <a:endParaRPr lang="nl-NL" sz="2000" dirty="0" smtClean="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nl-NL" sz="2000" dirty="0" smtClean="0">
                <a:effectLst/>
                <a:latin typeface="Imprint MT Shadow" panose="04020605060303030202" pitchFamily="82" charset="0"/>
                <a:ea typeface="Calibri" panose="020F0502020204030204" pitchFamily="34" charset="0"/>
                <a:cs typeface="Arial" panose="020B0604020202020204" pitchFamily="34" charset="0"/>
              </a:rPr>
              <a:t>We doen voor de pauze Italiaans  en filosofie.</a:t>
            </a:r>
            <a:endParaRPr lang="nl-NL" sz="2000" dirty="0" smtClean="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nl-NL" sz="2000" dirty="0" smtClean="0">
                <a:effectLst/>
                <a:latin typeface="Imprint MT Shadow" panose="04020605060303030202" pitchFamily="82" charset="0"/>
                <a:ea typeface="Calibri" panose="020F0502020204030204" pitchFamily="34" charset="0"/>
                <a:cs typeface="Arial" panose="020B0604020202020204" pitchFamily="34" charset="0"/>
              </a:rPr>
              <a:t>Na de pauze gaan we bezig met een project  </a:t>
            </a:r>
            <a:endParaRPr lang="nl-NL" sz="2000" dirty="0" smtClean="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nl-NL" sz="2000" dirty="0" smtClean="0">
                <a:effectLst/>
                <a:latin typeface="Imprint MT Shadow" panose="04020605060303030202" pitchFamily="82" charset="0"/>
                <a:ea typeface="Calibri" panose="020F0502020204030204" pitchFamily="34" charset="0"/>
                <a:cs typeface="Arial" panose="020B0604020202020204" pitchFamily="34" charset="0"/>
              </a:rPr>
              <a:t>Italiaans is wel heel leuk en soms wat moeilijk,</a:t>
            </a:r>
            <a:endParaRPr lang="nl-NL" sz="2000" dirty="0" smtClean="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nl-NL" sz="2000" dirty="0" smtClean="0">
                <a:effectLst/>
                <a:latin typeface="Imprint MT Shadow" panose="04020605060303030202" pitchFamily="82" charset="0"/>
                <a:ea typeface="Calibri" panose="020F0502020204030204" pitchFamily="34" charset="0"/>
                <a:cs typeface="Arial" panose="020B0604020202020204" pitchFamily="34" charset="0"/>
              </a:rPr>
              <a:t>Filosofie is best grappig </a:t>
            </a:r>
            <a:endParaRPr lang="nl-NL" sz="2000" dirty="0" smtClean="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nl-NL" sz="2000" dirty="0" smtClean="0">
                <a:effectLst/>
                <a:latin typeface="Imprint MT Shadow" panose="04020605060303030202" pitchFamily="82" charset="0"/>
                <a:ea typeface="Calibri" panose="020F0502020204030204" pitchFamily="34" charset="0"/>
                <a:cs typeface="Arial" panose="020B0604020202020204" pitchFamily="34" charset="0"/>
              </a:rPr>
              <a:t>We hebben soms ook wel een filmpje en die zijn best grappig.</a:t>
            </a:r>
            <a:r>
              <a:rPr lang="nl-NL" sz="2000" dirty="0" smtClean="0">
                <a:solidFill>
                  <a:srgbClr val="1122CC"/>
                </a:solidFill>
                <a:effectLst/>
                <a:latin typeface="Arial" panose="020B0604020202020204" pitchFamily="34" charset="0"/>
                <a:ea typeface="Calibri" panose="020F0502020204030204" pitchFamily="34" charset="0"/>
                <a:cs typeface="Arial" panose="020B0604020202020204" pitchFamily="34" charset="0"/>
              </a:rPr>
              <a:t> </a:t>
            </a:r>
            <a:endParaRPr lang="nl-NL" sz="2000" dirty="0" smtClean="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nl-NL" sz="2000" dirty="0" smtClean="0">
                <a:effectLst/>
                <a:latin typeface="Imprint MT Shadow" panose="04020605060303030202" pitchFamily="82" charset="0"/>
                <a:ea typeface="Calibri" panose="020F0502020204030204" pitchFamily="34" charset="0"/>
                <a:cs typeface="Arial" panose="020B0604020202020204" pitchFamily="34" charset="0"/>
              </a:rPr>
              <a:t>Ik heb zelf met het project de stamboom gedaan met </a:t>
            </a:r>
            <a:r>
              <a:rPr lang="nl-NL" sz="2000" dirty="0" err="1" smtClean="0">
                <a:effectLst/>
                <a:latin typeface="Imprint MT Shadow" panose="04020605060303030202" pitchFamily="82" charset="0"/>
                <a:ea typeface="Calibri" panose="020F0502020204030204" pitchFamily="34" charset="0"/>
                <a:cs typeface="Arial" panose="020B0604020202020204" pitchFamily="34" charset="0"/>
              </a:rPr>
              <a:t>Joeri</a:t>
            </a:r>
            <a:r>
              <a:rPr lang="nl-NL" sz="2000" dirty="0" smtClean="0">
                <a:effectLst/>
                <a:latin typeface="Imprint MT Shadow" panose="04020605060303030202" pitchFamily="82" charset="0"/>
                <a:ea typeface="Calibri" panose="020F0502020204030204" pitchFamily="34" charset="0"/>
                <a:cs typeface="Arial" panose="020B0604020202020204" pitchFamily="34" charset="0"/>
              </a:rPr>
              <a:t>.</a:t>
            </a:r>
            <a:endParaRPr lang="nl-NL" sz="2000" dirty="0" smtClean="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nl-NL" sz="2000" dirty="0" smtClean="0">
                <a:effectLst/>
                <a:latin typeface="Imprint MT Shadow" panose="04020605060303030202" pitchFamily="82" charset="0"/>
                <a:ea typeface="Calibri" panose="020F0502020204030204" pitchFamily="34" charset="0"/>
                <a:cs typeface="Arial" panose="020B0604020202020204" pitchFamily="34" charset="0"/>
              </a:rPr>
              <a:t> </a:t>
            </a:r>
            <a:endParaRPr lang="nl-NL" sz="2000" dirty="0" smtClean="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nl-NL" sz="2000" dirty="0" smtClean="0">
                <a:effectLst/>
                <a:latin typeface="Imprint MT Shadow" panose="04020605060303030202" pitchFamily="82" charset="0"/>
                <a:ea typeface="Calibri" panose="020F0502020204030204" pitchFamily="34" charset="0"/>
                <a:cs typeface="Arial" panose="020B0604020202020204" pitchFamily="34" charset="0"/>
              </a:rPr>
              <a:t>    Gemaakt door Julian kaal</a:t>
            </a:r>
            <a:endParaRPr lang="nl-NL"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02598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2"/>
          <a:stretch>
            <a:fillRect/>
          </a:stretch>
        </p:blipFill>
        <p:spPr>
          <a:xfrm>
            <a:off x="0" y="0"/>
            <a:ext cx="12088906" cy="6858000"/>
          </a:xfrm>
          <a:prstGeom prst="rect">
            <a:avLst/>
          </a:prstGeom>
          <a:ln>
            <a:noFill/>
          </a:ln>
          <a:effectLst/>
          <a:scene3d>
            <a:camera prst="orthographicFront">
              <a:rot lat="0" lon="0" rev="0"/>
            </a:camera>
            <a:lightRig rig="glow" dir="t">
              <a:rot lat="0" lon="0" rev="14100000"/>
            </a:lightRig>
          </a:scene3d>
          <a:sp3d prstMaterial="softEdge">
            <a:bevelT w="127000" prst="artDeco"/>
          </a:sp3d>
        </p:spPr>
      </p:pic>
      <p:sp>
        <p:nvSpPr>
          <p:cNvPr id="5" name="Rechthoek 4"/>
          <p:cNvSpPr/>
          <p:nvPr/>
        </p:nvSpPr>
        <p:spPr>
          <a:xfrm>
            <a:off x="8141438" y="722406"/>
            <a:ext cx="3493264" cy="410882"/>
          </a:xfrm>
          <a:prstGeom prst="rect">
            <a:avLst/>
          </a:prstGeom>
        </p:spPr>
        <p:txBody>
          <a:bodyPr wrap="none">
            <a:spAutoFit/>
          </a:bodyPr>
          <a:lstStyle/>
          <a:p>
            <a:pPr>
              <a:lnSpc>
                <a:spcPct val="115000"/>
              </a:lnSpc>
              <a:spcAft>
                <a:spcPts val="1000"/>
              </a:spcAft>
            </a:pPr>
            <a:r>
              <a:rPr lang="nl-NL" dirty="0" smtClean="0">
                <a:effectLst/>
                <a:latin typeface="Courier New" panose="02070309020205020404" pitchFamily="49" charset="0"/>
                <a:ea typeface="Calibri" panose="020F0502020204030204" pitchFamily="34" charset="0"/>
                <a:cs typeface="Times New Roman" panose="02020603050405020304" pitchFamily="18" charset="0"/>
              </a:rPr>
              <a:t>PLUSKLAS PERIODE 2 2013 </a:t>
            </a:r>
            <a:endParaRPr lang="nl-NL"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kstvak 2"/>
          <p:cNvSpPr txBox="1">
            <a:spLocks noChangeArrowheads="1"/>
          </p:cNvSpPr>
          <p:nvPr/>
        </p:nvSpPr>
        <p:spPr bwMode="auto">
          <a:xfrm>
            <a:off x="675153" y="358510"/>
            <a:ext cx="5743575" cy="141567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nl-NL" b="1" dirty="0">
                <a:effectLst/>
                <a:latin typeface="Courier New" panose="02070309020205020404" pitchFamily="49" charset="0"/>
                <a:ea typeface="Calibri" panose="020F0502020204030204" pitchFamily="34" charset="0"/>
                <a:cs typeface="Times New Roman" panose="02020603050405020304" pitchFamily="18" charset="0"/>
              </a:rPr>
              <a:t>De ochtend ging als volgt: Elke ochtend filosofie en Italiaans dan gaan we fruit eten en daarna de pauze en dan werken we aan het project (monarchie).</a:t>
            </a:r>
            <a:endParaRPr lang="nl-NL"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nl-NL"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7" name="Rechthoek 6"/>
          <p:cNvSpPr/>
          <p:nvPr/>
        </p:nvSpPr>
        <p:spPr>
          <a:xfrm>
            <a:off x="675153" y="1917543"/>
            <a:ext cx="11071411" cy="4684359"/>
          </a:xfrm>
          <a:prstGeom prst="rect">
            <a:avLst/>
          </a:prstGeom>
        </p:spPr>
        <p:txBody>
          <a:bodyPr wrap="square">
            <a:spAutoFit/>
          </a:bodyPr>
          <a:lstStyle/>
          <a:p>
            <a:pPr>
              <a:lnSpc>
                <a:spcPct val="115000"/>
              </a:lnSpc>
              <a:spcAft>
                <a:spcPts val="1000"/>
              </a:spcAft>
            </a:pPr>
            <a:r>
              <a:rPr lang="nl-NL" b="1" dirty="0" smtClean="0">
                <a:effectLst/>
                <a:latin typeface="Courier New" panose="02070309020205020404" pitchFamily="49" charset="0"/>
                <a:ea typeface="Calibri" panose="020F0502020204030204" pitchFamily="34" charset="0"/>
                <a:cs typeface="Times New Roman" panose="02020603050405020304" pitchFamily="18" charset="0"/>
              </a:rPr>
              <a:t>Hoe het ging met het project: deze periode was het project</a:t>
            </a:r>
            <a:r>
              <a:rPr lang="nl-NL" b="1" dirty="0" smtClean="0">
                <a:effectLst/>
                <a:latin typeface="Calibri" panose="020F0502020204030204" pitchFamily="34" charset="0"/>
                <a:ea typeface="Calibri" panose="020F0502020204030204" pitchFamily="34" charset="0"/>
                <a:cs typeface="Times New Roman" panose="02020603050405020304" pitchFamily="18" charset="0"/>
              </a:rPr>
              <a:t>  </a:t>
            </a:r>
            <a:r>
              <a:rPr lang="nl-NL" b="1" dirty="0" smtClean="0">
                <a:effectLst/>
                <a:latin typeface="Courier New" panose="02070309020205020404" pitchFamily="49" charset="0"/>
                <a:ea typeface="Calibri" panose="020F0502020204030204" pitchFamily="34" charset="0"/>
                <a:cs typeface="Times New Roman" panose="02020603050405020304" pitchFamily="18" charset="0"/>
              </a:rPr>
              <a:t>monarchie het ging  erg goed we hebben veel geleerd we moesten wel goed plannen om het af te krijgen</a:t>
            </a:r>
            <a:r>
              <a:rPr lang="nl-NL" b="1" dirty="0" smtClean="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nl-NL" b="1" dirty="0" smtClean="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nl-NL" b="1" dirty="0" smtClean="0">
                <a:effectLst/>
                <a:latin typeface="Courier New" panose="02070309020205020404" pitchFamily="49" charset="0"/>
                <a:ea typeface="Calibri" panose="020F0502020204030204" pitchFamily="34" charset="0"/>
                <a:cs typeface="Times New Roman" panose="02020603050405020304" pitchFamily="18" charset="0"/>
              </a:rPr>
              <a:t>Hoe het ging met filosofie: het  was inspirerend, we hebben er veel van geleerd.</a:t>
            </a:r>
            <a:endParaRPr lang="nl-NL"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nl-NL" b="1" dirty="0" smtClean="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nl-NL" b="1" dirty="0" smtClean="0">
                <a:effectLst/>
                <a:latin typeface="Courier New" panose="02070309020205020404" pitchFamily="49" charset="0"/>
                <a:ea typeface="Calibri" panose="020F0502020204030204" pitchFamily="34" charset="0"/>
                <a:cs typeface="Times New Roman" panose="02020603050405020304" pitchFamily="18" charset="0"/>
              </a:rPr>
              <a:t>Hoe het ging met Italiaans: het was erg leuk om een andere taal te leren en erin te verdiepen (dat laatste vooral voor de oudere </a:t>
            </a:r>
            <a:r>
              <a:rPr lang="nl-NL" b="1" dirty="0" err="1" smtClean="0">
                <a:effectLst/>
                <a:latin typeface="Courier New" panose="02070309020205020404" pitchFamily="49" charset="0"/>
                <a:ea typeface="Calibri" panose="020F0502020204030204" pitchFamily="34" charset="0"/>
                <a:cs typeface="Times New Roman" panose="02020603050405020304" pitchFamily="18" charset="0"/>
              </a:rPr>
              <a:t>plusklassers</a:t>
            </a:r>
            <a:r>
              <a:rPr lang="nl-NL" b="1" dirty="0" smtClean="0">
                <a:effectLst/>
                <a:latin typeface="Courier New" panose="02070309020205020404" pitchFamily="49" charset="0"/>
                <a:ea typeface="Calibri" panose="020F0502020204030204" pitchFamily="34" charset="0"/>
                <a:cs typeface="Times New Roman" panose="02020603050405020304" pitchFamily="18" charset="0"/>
              </a:rPr>
              <a:t>).</a:t>
            </a:r>
            <a:endParaRPr lang="nl-NL"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nl-NL" b="1" dirty="0" smtClean="0">
                <a:effectLst/>
                <a:latin typeface="Courier New" panose="02070309020205020404" pitchFamily="49" charset="0"/>
                <a:ea typeface="Calibri" panose="020F0502020204030204" pitchFamily="34" charset="0"/>
                <a:cs typeface="Times New Roman" panose="02020603050405020304" pitchFamily="18" charset="0"/>
              </a:rPr>
              <a:t> </a:t>
            </a:r>
            <a:endParaRPr lang="nl-NL"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nl-NL" b="1" dirty="0" smtClean="0">
                <a:effectLst/>
                <a:latin typeface="Courier New" panose="02070309020205020404" pitchFamily="49" charset="0"/>
                <a:ea typeface="Calibri" panose="020F0502020204030204" pitchFamily="34" charset="0"/>
                <a:cs typeface="Times New Roman" panose="02020603050405020304" pitchFamily="18" charset="0"/>
              </a:rPr>
              <a:t>Hoe ging het met de nieuwe klas: erg goed, we hadden er weinig onenigheden mee je kon snel nieuwe vrienden maken het wennen ging ook erg snel.  </a:t>
            </a:r>
            <a:endParaRPr lang="nl-NL"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2150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a:stretch>
            <a:fillRect/>
          </a:stretch>
        </p:blipFill>
        <p:spPr>
          <a:xfrm>
            <a:off x="0" y="0"/>
            <a:ext cx="12191999" cy="6858000"/>
          </a:xfrm>
          <a:prstGeom prst="rect">
            <a:avLst/>
          </a:prstGeom>
        </p:spPr>
      </p:pic>
      <p:sp>
        <p:nvSpPr>
          <p:cNvPr id="2" name="Rechthoek 1"/>
          <p:cNvSpPr/>
          <p:nvPr/>
        </p:nvSpPr>
        <p:spPr>
          <a:xfrm>
            <a:off x="547743" y="486779"/>
            <a:ext cx="6096000" cy="1623008"/>
          </a:xfrm>
          <a:prstGeom prst="rect">
            <a:avLst/>
          </a:prstGeom>
          <a:solidFill>
            <a:schemeClr val="accent6">
              <a:lumMod val="50000"/>
            </a:schemeClr>
          </a:solidFill>
        </p:spPr>
        <p:txBody>
          <a:bodyPr>
            <a:spAutoFit/>
          </a:bodyPr>
          <a:lstStyle/>
          <a:p>
            <a:pPr>
              <a:lnSpc>
                <a:spcPct val="115000"/>
              </a:lnSpc>
              <a:spcAft>
                <a:spcPts val="1000"/>
              </a:spcAft>
            </a:pPr>
            <a:r>
              <a:rPr lang="nl-NL" sz="2400" dirty="0">
                <a:solidFill>
                  <a:schemeClr val="bg1"/>
                </a:solidFill>
                <a:latin typeface="Kristen ITC" panose="03050502040202030202" pitchFamily="66" charset="0"/>
                <a:ea typeface="Calibri" panose="020F0502020204030204" pitchFamily="34" charset="0"/>
                <a:cs typeface="Times New Roman" panose="02020603050405020304" pitchFamily="18" charset="0"/>
              </a:rPr>
              <a:t>Plusklas Ommen</a:t>
            </a:r>
            <a:endParaRPr lang="nl-NL" sz="24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nl-NL" sz="2400" dirty="0">
                <a:solidFill>
                  <a:schemeClr val="bg1"/>
                </a:solidFill>
                <a:latin typeface="Kristen ITC" panose="03050502040202030202" pitchFamily="66" charset="0"/>
                <a:ea typeface="Calibri" panose="020F0502020204030204" pitchFamily="34" charset="0"/>
                <a:cs typeface="Times New Roman" panose="02020603050405020304" pitchFamily="18" charset="0"/>
              </a:rPr>
              <a:t>Periode 2-2013 </a:t>
            </a:r>
            <a:endParaRPr lang="nl-NL" sz="24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nl-NL" sz="2400" dirty="0" smtClean="0">
                <a:solidFill>
                  <a:schemeClr val="bg1"/>
                </a:solidFill>
                <a:latin typeface="Kristen ITC" panose="03050502040202030202" pitchFamily="66" charset="0"/>
                <a:ea typeface="Calibri" panose="020F0502020204030204" pitchFamily="34" charset="0"/>
                <a:cs typeface="Times New Roman" panose="02020603050405020304" pitchFamily="18" charset="0"/>
              </a:rPr>
              <a:t>maart-juni</a:t>
            </a:r>
            <a:endParaRPr lang="nl-NL" sz="24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hthoek 2"/>
          <p:cNvSpPr/>
          <p:nvPr/>
        </p:nvSpPr>
        <p:spPr>
          <a:xfrm>
            <a:off x="1126863" y="2774844"/>
            <a:ext cx="8247530" cy="3746667"/>
          </a:xfrm>
          <a:prstGeom prst="rect">
            <a:avLst/>
          </a:prstGeom>
          <a:solidFill>
            <a:srgbClr val="FF0000"/>
          </a:solidFill>
        </p:spPr>
        <p:txBody>
          <a:bodyPr wrap="square">
            <a:spAutoFit/>
          </a:bodyPr>
          <a:lstStyle/>
          <a:p>
            <a:pPr>
              <a:lnSpc>
                <a:spcPct val="115000"/>
              </a:lnSpc>
              <a:spcAft>
                <a:spcPts val="1000"/>
              </a:spcAft>
            </a:pPr>
            <a:r>
              <a:rPr lang="nl-NL" sz="2400" dirty="0">
                <a:latin typeface="Kristen ITC" panose="03050502040202030202" pitchFamily="66" charset="0"/>
                <a:ea typeface="Calibri" panose="020F0502020204030204" pitchFamily="34" charset="0"/>
                <a:cs typeface="Times New Roman" panose="02020603050405020304" pitchFamily="18" charset="0"/>
              </a:rPr>
              <a:t>De </a:t>
            </a:r>
            <a:r>
              <a:rPr lang="nl-NL" sz="2400" dirty="0" err="1">
                <a:latin typeface="Kristen ITC" panose="03050502040202030202" pitchFamily="66" charset="0"/>
                <a:ea typeface="Calibri" panose="020F0502020204030204" pitchFamily="34" charset="0"/>
                <a:cs typeface="Times New Roman" panose="02020603050405020304" pitchFamily="18" charset="0"/>
              </a:rPr>
              <a:t>plusklas</a:t>
            </a:r>
            <a:r>
              <a:rPr lang="nl-NL" sz="2400" dirty="0">
                <a:latin typeface="Kristen ITC" panose="03050502040202030202" pitchFamily="66" charset="0"/>
                <a:ea typeface="Calibri" panose="020F0502020204030204" pitchFamily="34" charset="0"/>
                <a:cs typeface="Times New Roman" panose="02020603050405020304" pitchFamily="18" charset="0"/>
              </a:rPr>
              <a:t> periode van 2013 </a:t>
            </a:r>
            <a:r>
              <a:rPr lang="nl-NL" sz="2400" dirty="0" smtClean="0">
                <a:effectLst/>
                <a:latin typeface="Kristen ITC" panose="03050502040202030202" pitchFamily="66" charset="0"/>
                <a:ea typeface="Calibri" panose="020F0502020204030204" pitchFamily="34" charset="0"/>
                <a:cs typeface="Times New Roman" panose="02020603050405020304" pitchFamily="18" charset="0"/>
              </a:rPr>
              <a:t>vond </a:t>
            </a:r>
            <a:r>
              <a:rPr lang="nl-NL" sz="2400" dirty="0" smtClean="0">
                <a:effectLst/>
                <a:latin typeface="Kristen ITC" panose="03050502040202030202" pitchFamily="66" charset="0"/>
                <a:ea typeface="Calibri" panose="020F0502020204030204" pitchFamily="34" charset="0"/>
                <a:cs typeface="Times New Roman" panose="02020603050405020304" pitchFamily="18" charset="0"/>
              </a:rPr>
              <a:t>ik heel erg leuk het was mijn eerste periode in de plusklas. Ik vind filosofie het leukst want ik vind de verhalen en erover praten erg leuk en gezellig  Italiaans is nog steeds heel lastig maar ik begrijp wel meer dan eerst,  nu: 0,001 % van de Italiaanse taal eerst: 0,000 % van de Italiaanse taal. </a:t>
            </a:r>
            <a:endParaRPr lang="nl-NL"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nl-NL" sz="2400" dirty="0" smtClean="0">
                <a:effectLst/>
                <a:latin typeface="Kristen ITC" panose="03050502040202030202" pitchFamily="66" charset="0"/>
                <a:ea typeface="Calibri" panose="020F0502020204030204" pitchFamily="34" charset="0"/>
                <a:cs typeface="Times New Roman" panose="02020603050405020304" pitchFamily="18" charset="0"/>
              </a:rPr>
              <a:t>Wouter Wink</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AutoShape 2" descr="data:image/jpeg;base64,/9j/4AAQSkZJRgABAQAAAQABAAD/2wCEAAkGBhEQEA8QEBAPEBAPEA0PDw8PDw8NDw8NFBAVFBQQEhIXGyYeFxkjGRISHy8gIycpLCwsFR4xNTAqNSYrLCkBCQoKDgwOGg8PGioiHiUsKSksLCosLCwpLCwtKSwsLCwpKSwpKSwpLCwsKTQpLCkpKSksKSksLCkpLCwpKSwsKf/AABEIALEBHAMBIgACEQEDEQH/xAAcAAACAgMBAQAAAAAAAAAAAAAEBQMGAAIHAQj/xABCEAABAwIEAwUEBggEBwAAAAABAAIDBBEFEiExBkFREyJhcYEykbLBBxRCcqGxIyQ1UmJzs9EzY6LhFSVTgpKjwv/EABwBAAIDAQEBAQAAAAAAAAAAAAAEAgMFAQYHCP/EADERAAICAQMBBQYHAAMAAAAAAAABAgMRBCExEgUyQVFhEyJxgZGxFDNCUqHB8BUjJP/aAAwDAQACEQMRAD8AolTQB2yGGEpl2q0fUrz8bJrZHl422LZEUWHtbupTIBsFC6a6jLrruG+TvS5byJXSXW7IidV7BBzK0q6rLoFHl4RHl9MTSocAElnG6knqyShg+5T1VbiaNNTgsk1IdQrNh50VWpzqrHhjlRqlsLa2O2TfEI7q5YOLU9P/ACovhCqtWy7VdKOAthgadxDCPXIFb2e85L+y3nIzw+WxCtlC+6pdM6xVswiTQLVNoauGiAqCmLtktqkALa2ewKqWLVBNxdWHEXbqrVxuUAKTFcqaGPVExU99VPFBqgAygYmsZGnggIBYKXttUAWvBKrUJ9USC11R8Nr8rtSrG6szBAHF+PHf8wqvvt+Bqrznp9xz+0Kn70f9Jqr5asWa99/Fn0zSyb09eP2x+yNCVq5qlyLYRrmcE/ZuQIY1nYo0RLcQrvtAWjyBNgU8dOpzYdFG6pA5qDk3wXRprr3kyQMAXjpQEK+pJ2UD3OK6q88kLNXGKxBBEtWhXVJXgpnnkV79UA3e0HorkoozrLL7N8YX0D3yKFz1q5y1GqrUcHx1Rwbg30R1NT8yo6WBH2sFTZPwRRbZ4IhnkyhJKuQm6YVj0slF1dRHG5fp443AiFpfVESNQ709F5NKLyTMOqe4ZLsq+06BMsPnsQqL45iLamHVEsrxcHyXRcTpBHlbr3Wsb7mgLnlABIWN5Ocxp9SAuycWUIBLgFHs5Y6vl/ZDspY6/l/ZT2HVP8FqdbXVfAsUxoX2IK1TbLu03CBrGbqagmzNWVh0KAKhjDrXVXklu71Vg4im3VcpWXcgBlEzQIiGBDh3JMaRuiAMkYAEKZgjp2aJTK0380AFwHUFWKjnuAkFHAU+o4DZAHLeN/2hU+cX9JiSZU842b+v1PnGP/UxJjYbrEtfvv4s+o6CP/mrz+2P2R4GL0kBRST6XPdb15lLZsUN7MHrzXI1ykTv1lVC3/3yGpf5DxOiidM37T/QJJJK527ioiD1V60/qZNnbD8IfV/0h92sXifMr361EOQVezleGUqf4b1F/wDmmv0L6D52JMGzQhpca6AD0SjUqRlN1UlRBclMu1dTZtDYmmxN7uZUHZvOt0QyMBSXU01HuoXdc7Xm2TYfHAXI6GhtuiM7W9Fr9cCzJTlLg+XSsnLhEzI7L161jmBUhS7zncWeU9xbUQkoF8KeujCgkpgUxC3AzXdjYQSRoSVqd1FKlk8SermmaVViYLFzCmgfYoc6FTO5EK6SyMSWS04HWgOYTs1zCfIEFfSOOUQkiOmoXynQVFivq3AsQbUU8UgN88bCed7tBUdLDplL5EdHDolNfD+zmdXDlefNT0rk24sw3s3lw2KR0UmqeNEteDzckwrh3Uiw+SxCfTd5iAOf8R7lKcPbunPETO8Uqw8boAkYe8rBh0FwFXAbPHmrvgcAc0c0AD1FDpoEB/w031CuL6HRQCh12QAppKCwGia01JtoiWU4Cjqa0MBQBxXjp4biFXflJb3NCrjTm7zvZGwTrjq78RmP2XmN/wDoAP4gpFiD8rbBY044m145PpWmu6tLCf6VFfN4FuI1ZcbckK1y1lOqiLk9GCSwjy1+olKxzkTuK0zKNs3VbbqWMFPtFLdG/aLYPHRDlehHScVrCQ/otwoWLH1FlDHkNKxJZkSyShqBkqSStJZSVHlV0YJcmbfqpTeI8FidVErGzoQrA5J9CPL+zQ4pZ01jdcKtQT2TmjqbpO6vG5n6iprcIlcQo2zolzbhL6iEhUww9hevEtmTPsQl9XT9FI2aymEgcFcswYxHMGIJ4VpEfs+5NKql6JZLHYp6E+pGlXNTWD2N1iu7/RfxNaGCNx0yMb7hb5Lg51F1dODsTMbY9dr/ABFMVcjVPePoTHMNE8RtuBceK5pLCYpCDyKv3CeOCeMNJ1A0Szi/ArfpWjfomBoW0T9AVYqOTM30VPwyo1ynyVjw6axsgBHxPS7lVqi0er5j9LmbdUV7Mr/VAGk4tJ6roXCurAqDiA1a4c7K9cFPBYgC0OcELJKAoq+qyndKp6+/NAE1XX2ukFZVlwc7kNB4lSVlRfTqhzHnLIx1F0Ac64kb+tSX3a2MHzLA7/6VXxJ6t3GYAraofuvDf/Fob8lS611yVkL3rW/U+iTXsuz64L9q+wueoyFOWrRwTyZ5acAdzV4AeSKipy4ptS4YBqVydyhyWabs6zUP3dkILOXgkKs7oWbZULPhTXat9yrjqYvlDVvYtse5LPoJO1K0KJnoS0qHImE090ZFldkX0zNA1bZFIGrcMQ5BGoPfGoy1HvjUL4kkpnlY2AtkRT1JaVoWLQtUniXJN4ksMsVHWBwRUkYIVYgqC0p3RV4OhSFtLi8ozL6HB9UQeppiEKHkJ89gcEqrKS2oXa7M7M7VapbM1bIChaun6LzOQUUyQOFlfvF5QxvB5Ql9k+CsOGtLY4yPE/6ilVXTJpg0n6NrHfxZT/3HRP0yUtzT08lJ5L5whxEYnN16LsVHUsqYuRuNR4r5xgmMbl0zgbikNIa46He6ZHCfiHCHU8hc0d29wVPh1ZmaDfUbq6YhRMqYraG47pXO5YXUspBGl7FAFqk/SRqkYxS5XEq1YfVg+RS7iGj58igCtOGeMjm3UeSsHAuJBr+zcVXmOyn8145zoXtlZte6AOg8Qgh3mkbpE7w3Eo62EC47QDUc0trcLc0kZSgBRNPqnHDNCZJMx2CgoOG5JXaizb6k9E4r8YgoIyxhBfbXzQBxn6QJMtfWj/Pl919FS533KsHHWICWrfKN5Gtc773s/k0KtErPVfTJnrrNZ7eqGPJL+DxeZVsApWxqbeBeMHILoIwE0BCUNfZRurT1Ss63N5N2jVw00OlocOiuoSwtKCixE80wiqWvVbjKPI7XfTf3XhnksIePFJ6mkylOiMq8kia8a7rtdjh8CvV6OOoXlL7leEakDEdNQFviFD2R6Jv2ifBgvSSreJIOuvHNREtPZQEJRPPB8wTT4InRqF0aLWpapqRYpALmreKUtKlkjUDmK1NMuTUkO6KvvoUc5ocFV4pCCnFDW8ik7acbxEL6On3okVbR21CBbJlKsT2BwSaupLKVVmfdZKi3q92Rto4JxNhBZDC4c42vv94Zvmq3FLlK6hh7GT0sA0uIYh6hgB/JP6aOJM09JHpkylxS5xY+0Px8Ubh1aY3BR4xhTon5gLW1UEUokFxo4bj5p00TtPA/FQe0RvPkrBxDgonYSAC4D3rhGFYo6FwIOy7Fwfxa2ZoY897kSgCtQzOheWO015p6HCZmU720TDijhwStMjB3hqbKpUNY6N2V2hGiAF2JUpY4+ajpXg3Y7Y/grJiVK2dmZvtDcKqvjLTY8kAeSxy0rw+MkDcEbEKwYf8ASRYATMDiNLoOhqWvbkkF2nY9EBi3Dhb3matPMIAb4x9JBc0tiAYCOW6oOJYq+QkuJN1JUUjhuCgpYUAVvHHXe0/w/M/3QDQmGOttI0fwX/E/2S8FKz5NzS/lrITDFdGtpkHTvTWF1wk7W0em0NcJrcClp0vmjsVYjHdB1NFfZRruw9yzWdnOUcxEzVMx5Gy8mpy0rRkibe62MGOa5YlsNaavB0d70QW8xqEoFipop3M2NwlpV+RtU614xZv6rkaMkutizwCCZXNPtCx6qZs3R4VDg0aleohJcp/7yZs2dzdHBbFrXaj3KWHEo5RZwF1kuHfajKjnDxLZnwHOHiSw/wCAR8dlGp+1I0ePVePjvqFYn5lyl5kNlHJEpSFimngmngBcyy2iksUQ+NDvYrU0y9SUluOKKsvoUbJGHBVqKQtKbUdffQpS2pp9URG6hp9UQKuo8pVn4exB0cUXS3zKCliDx6K0Ypwk+mjjbvlY0E2+1bX8bp3RTcs58DR7Psc858Ah5jqGcrqpYphjoX5m8kVFUujcmgrGTNyu3WiapXYpBILjRw3b80zwnFnQvBBtZAYjhjonZ2fgtIZRINNHjdvXxCAO68J8VtqGBjyM1rXJ3WnFHDQcDLGNdyAuP4Vi74XAgkWXXOEuMWztEchF7WBKAK9Q15Y7K64I6ojE8MErS9m+5Cf8ScLh4MsW+9gqzSVjon5X6EaaoATWLDYp1h1dpldqOiKrsNbOMzLZuiRZHRusb6IAbV2CMlF2gKsV/D7mk6K04fW3TF0LX7hAHB+KqYtnAPKNvxOSXKrnx3T/AK9O3kzs2jy7Np/MlVl9KkJWLqaPWU6KSohLzSf1BGGyNpqiyGdDZaC4UWlItrnOmQ/imBU2hSGGpIR8NalJ1NcHo9N2hCaxIKmpA5KavDSNQnDJgVvoVGFkoF2o0VOqXqVMktUjJk7qsMDknqMMc3ZOwthM8tqdBqNM8pZRnaLM6GOYbhedsVb0CP4jHJJkc1HUWMuZoSlbK9w31Urahj9+6UTrysSR42yrqWJrJaYa6OUWdYFaS0Lm6s1CrgDm6g3CZUONltgdQkpUOO8OPIzp6aUN63leQTmB0OhWjmWTDJHMLt0KEliczRwuOqrjLO3j5FUZ5eOH5EN1q9ikLb6haKxFyYNJGtGuIRZF1DJErFLzLVLOzDaTEORX0bGYa2Fj9CJGNcLa+00FfL9rLqHBfFL4oYWk6BjW+g0H5JnTRUW8eI1pIKMpY8RnxTwU5hL2C7VRpY3RnmLLudBjMVQ2xtqkHEnA7JAXxAX3sE4aBzOHErjK7VB1dFrnjNjuLInFMGkhcQWkWQLakhAEkUwk0d3ZB6ByMocRfC4akEFAyxh4uND1WRVWzJvJsn90Adg4R49a4NjlPQXVgxnh2Opb2kdg4i4I2K4Q2R8RBB05OGxV74R4/dFZkhzN0GqADmvkpn5XgiyZmGOobyDuqsLm09fHcEXt4XCquIYNNSuuASzkR0QADUYY+I7IuireTkdQ4s2QZZLH81tU4IHd6MhAHJeNXXr6jzi/pMSIsTjjYFtdMOY7IO8+zb/t7kma9Y1i99/Fn0rQyT01af7Y/YjfCoH0yNWFqiptF09PGQqfTrSxCamNQvplarPMQs0TW8QaKoIRsVahH0xUeQhdcYyI13XUscsqAVJoUjEhClZWEKl0+Ro19pJ7TQfLQtPJCuwoLZmIFSCuCF7SJ2X4S7dopy8Vinwdp2S+fCiNlqRvhI+Sw1MJAkNW5viOhRkcjX7aHogX05CjBI8CpuKluicoRluh1T1TmHchP6PEWyjK+1+qqtPVB/ddvyPVEMeWlJXUKXPJn36dT52ZYKmgLe8zUIUm++hU2G4rplcjp6Frxdu/gkepweJ/UznOVb6bPqKSF4pZYXM0I0UZark8jCeSJ8atOGwkQRfdB9+qrSv+G0odTQW/6UfwhOablj+ke7I8Pxd8RGuiv2A8Vh4DXFc6qaQgrSCpcw6EhOmgdXxjAYqthIy3OxXMOIeDpIXHum2uoT7BeLXMIBKuMGIxVLcrrahAHCXtcw6r0uDhYrpXEnAgN3xC43sud12GPiJBBFkAQw1L4tPbjO7Ty8kbEA4Z4jfq37QQDX8itTGWnMwkHqEAWrA+KJadwIcdOV11LAuNIapoZLYOOmuxXDoMSZJ3ZRkfyePZPmjWPkiIIOm4c06FAHZ8V4RDv0kBsd7DY+SSwVssDssgItp4JLw39Ij4rNkOZvjqugUmK0la2xy5jyNgfegDhnGkodX1BP2yxw9Y2/7pG6DonHG0OauqsgIbHK+JrT+7Gcl/WxPqkIlc3dYs95NxfifTtK3CiuN0f0rf5G+UhZmW7KgFb5AVXnzG1BPuMiusWzoOijdEV1YZCSkuUekKJ8a9N1qSVJFE2nyiF0SicxEuKjIVqYhZBeBAQvLqUtXnZqeRdwfgG51mhW4jK3FOUtlHyNySApqNrksqsMtsrB9WKx1NdWQvcfEur1Lh4lNfEWlGUtVm7rt+R6pnWYffkks9MWlPxnG1GnCyNy9Q5ri0ptQYmRYXSKnqMwsdx+KlY+ypsqUtmL20qaxIuLJmSDkhKnDrat9yTU9WQdCnVHiV9Cs+VUq948GVOmdLzHgAcz0K6Bg1xTwfyo/hCq89K14uN/BXwYRJTRxRSizmRxtJ5XDQCE9op9bZpdn2dbZA5gdoUuqsO5hM3MIXllomsVx8RajcPxh8ZGqMqaW6VzUxCAOgYNxSHAB5uERi3D8NU0uaBe3Jc0incwixVmwTicstc+hQBXcb4UfC46G3JIXQuabFdrZUxVTbG1z5Kq4/wla7mi48EAc7kpg4KKCulgNvaZzY7UenROanD3MOyDlpL8kAS09VFN7Dsj/3HG2vgUdS4jLA4akWVWq6AjUXUlJjskfdkHaM6O3HkUAMeIcZzVLnneVrHu+9bKfhv6odsrHjkleN1DJJGujJALBodwbm4/EIJkzmrMuoTk2tme47O7VnXTGNi6o4wPJaHm1QEObuoabFiN0xjq2PSrU4crJu1y02o3rl0sGZVKYTgqR9I0oZ9ERso5iy5xvr9UT6FeGMITvhbNquoUuh+BX+Ii9prAQYAtfqoXjZgdivcxXN0T/65b4PPqoW4pwtDMVqZ0YkRzUvAYCCyk7NSNCyyV6mfnRyZpkWpjUjnAbod+IsbuUJSfB2Kk+COenulNdR7pwMRjPNRzta4aEFMVzlB7jVVk4PdFMnhLTcKSObMPHmmGJ06SnulbMGrIm/XJWxyMGSIqKeyWRy3RDJFCcCudY/ocVLSDfUEEeYX0hG6DE6ZkjbXexjx1GZoPzXyuyRdT4D4qfBHDroGgW8AbLmngoyeDmlrUJPHiWKvw10MhjfcC/dcg56UtV+qoo8QgzNtnAv6qu0EIkzQSaSMva/MJseK4o5IA5N6/CHMJ0SxzbIAV1FCgnwlqsG6hmpAUAB4firoyNSrlhfEDXgNfqqTPQkbLSGodGUAXzEsAjlBc0DXmFT8QwJzCdNk6wbiTLYE3B6qxPbFUN0tdAHKqii6pRVYZe+i6NiuBEE2GirtVhxCAOcYtTljmjwP5oVlSRvqPFPeKILTNH+W34nJG6JUSabwzWphOMFKJK17Xc7HoVv3moJzVsydzefoVBw8hiOox3lj1Q0hxRzeaPgxcHdIhUtd7Qseq27Pm03VE6YvlYNbT9p319yXUizNqWO5hY+laVWRM5qIhxRw5qh6aS7rNSvtqqe10RrJQHkorPatYca6opmIsduoNWR5QzGWkt3rnhkDagcxZbWB5hTmKN6idhvQ6KPVH4Fjqt8MSXoN2bLZerEkfnVgVdsVX6rdeLE/pjT0ZFEmlIsWK+7gZv4IcR2KrlRuvViv0vAzo+DSLdExrFiZmNzCWK4YB/hx+R+IrFihXyV1d47T9HfsnyQtT+0fUrFivGRhjXyVRrd1ixAAI3UjV6sQBDMllRzWLEAR0u4VwwHcLFiAHldsqjiO5WLEAc34v8A8cfy2/m5IHrFiUl3meip/Jj8CB6iKxYrEJ2cmhRNFuvFiJ90jp/zUEzIUrxYq4cDup5N2qeJYsRI7TyH06ax7BerFnXcnsezuD//2Q=="/>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5" name="Afbeelding 4"/>
          <p:cNvPicPr>
            <a:picLocks noChangeAspect="1"/>
          </p:cNvPicPr>
          <p:nvPr/>
        </p:nvPicPr>
        <p:blipFill>
          <a:blip r:embed="rId3"/>
          <a:stretch>
            <a:fillRect/>
          </a:stretch>
        </p:blipFill>
        <p:spPr>
          <a:xfrm>
            <a:off x="8518144" y="471516"/>
            <a:ext cx="3462289" cy="2157835"/>
          </a:xfrm>
          <a:prstGeom prst="rect">
            <a:avLst/>
          </a:prstGeom>
        </p:spPr>
      </p:pic>
    </p:spTree>
    <p:extLst>
      <p:ext uri="{BB962C8B-B14F-4D97-AF65-F5344CB8AC3E}">
        <p14:creationId xmlns:p14="http://schemas.microsoft.com/office/powerpoint/2010/main" val="24128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42094" y="4246076"/>
            <a:ext cx="3793733" cy="2348193"/>
          </a:xfrm>
          <a:prstGeom prst="rect">
            <a:avLst/>
          </a:prstGeom>
          <a:noFill/>
        </p:spPr>
      </p:pic>
      <p:sp>
        <p:nvSpPr>
          <p:cNvPr id="3" name="Tekstvak 4"/>
          <p:cNvSpPr txBox="1"/>
          <p:nvPr/>
        </p:nvSpPr>
        <p:spPr>
          <a:xfrm>
            <a:off x="6618249" y="388451"/>
            <a:ext cx="5210175" cy="3857625"/>
          </a:xfrm>
          <a:prstGeom prst="rect">
            <a:avLst/>
          </a:prstGeom>
          <a:solidFill>
            <a:srgbClr val="FF0000">
              <a:alpha val="23000"/>
            </a:srgb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nl-NL" sz="1600" b="1" dirty="0">
                <a:ln w="5271" cap="flat" cmpd="sng" algn="ctr">
                  <a:solidFill>
                    <a:srgbClr val="7D7D7D"/>
                  </a:solidFill>
                  <a:prstDash val="solid"/>
                  <a:round/>
                </a:ln>
                <a:gradFill>
                  <a:gsLst>
                    <a:gs pos="0">
                      <a:srgbClr val="FFFFFF"/>
                    </a:gs>
                    <a:gs pos="9000">
                      <a:srgbClr val="FFFFFF"/>
                    </a:gs>
                    <a:gs pos="50000">
                      <a:srgbClr val="393939"/>
                    </a:gs>
                    <a:gs pos="79000">
                      <a:srgbClr val="FFFFFF"/>
                    </a:gs>
                    <a:gs pos="100000">
                      <a:srgbClr val="FFFFFF"/>
                    </a:gs>
                  </a:gsLst>
                  <a:lin ang="5400000" scaled="0"/>
                </a:gradFill>
                <a:effectLst/>
                <a:ea typeface="Calibri" panose="020F0502020204030204" pitchFamily="34" charset="0"/>
                <a:cs typeface="Times New Roman" panose="02020603050405020304" pitchFamily="18" charset="0"/>
              </a:rPr>
              <a:t>De periode in de plusklas</a:t>
            </a:r>
            <a:endParaRPr lang="nl-NL" sz="1600" dirty="0">
              <a:effectLst/>
              <a:ea typeface="Calibri" panose="020F0502020204030204" pitchFamily="34" charset="0"/>
              <a:cs typeface="Times New Roman" panose="02020603050405020304" pitchFamily="18" charset="0"/>
            </a:endParaRPr>
          </a:p>
          <a:p>
            <a:pPr>
              <a:lnSpc>
                <a:spcPct val="115000"/>
              </a:lnSpc>
              <a:spcAft>
                <a:spcPts val="1000"/>
              </a:spcAft>
            </a:pPr>
            <a:r>
              <a:rPr lang="nl-NL" sz="1600" b="1" dirty="0" err="1">
                <a:ln w="5271" cap="flat" cmpd="sng" algn="ctr">
                  <a:solidFill>
                    <a:srgbClr val="7D7D7D"/>
                  </a:solidFill>
                  <a:prstDash val="solid"/>
                  <a:round/>
                </a:ln>
                <a:gradFill>
                  <a:gsLst>
                    <a:gs pos="0">
                      <a:srgbClr val="FFFFFF"/>
                    </a:gs>
                    <a:gs pos="9000">
                      <a:srgbClr val="FFFFFF"/>
                    </a:gs>
                    <a:gs pos="50000">
                      <a:srgbClr val="393939"/>
                    </a:gs>
                    <a:gs pos="79000">
                      <a:srgbClr val="FFFFFF"/>
                    </a:gs>
                    <a:gs pos="100000">
                      <a:srgbClr val="FFFFFF"/>
                    </a:gs>
                  </a:gsLst>
                  <a:lin ang="5400000" scaled="0"/>
                </a:gradFill>
                <a:effectLst/>
                <a:ea typeface="Calibri" panose="020F0502020204030204" pitchFamily="34" charset="0"/>
                <a:cs typeface="Times New Roman" panose="02020603050405020304" pitchFamily="18" charset="0"/>
              </a:rPr>
              <a:t>Jorick</a:t>
            </a:r>
            <a:endParaRPr lang="nl-NL" sz="1600" dirty="0">
              <a:effectLst/>
              <a:ea typeface="Calibri" panose="020F0502020204030204" pitchFamily="34" charset="0"/>
              <a:cs typeface="Times New Roman" panose="02020603050405020304" pitchFamily="18" charset="0"/>
            </a:endParaRPr>
          </a:p>
          <a:p>
            <a:pPr>
              <a:lnSpc>
                <a:spcPct val="115000"/>
              </a:lnSpc>
              <a:spcAft>
                <a:spcPts val="1000"/>
              </a:spcAft>
            </a:pPr>
            <a:r>
              <a:rPr lang="nl-NL" sz="1600" dirty="0">
                <a:ln w="5271" cap="flat" cmpd="sng" algn="ctr">
                  <a:solidFill>
                    <a:srgbClr val="7D7D7D"/>
                  </a:solidFill>
                  <a:prstDash val="solid"/>
                  <a:round/>
                </a:ln>
                <a:gradFill>
                  <a:gsLst>
                    <a:gs pos="0">
                      <a:srgbClr val="FFFFFF"/>
                    </a:gs>
                    <a:gs pos="9000">
                      <a:srgbClr val="FFFFFF"/>
                    </a:gs>
                    <a:gs pos="50000">
                      <a:srgbClr val="393939"/>
                    </a:gs>
                    <a:gs pos="79000">
                      <a:srgbClr val="FFFFFF"/>
                    </a:gs>
                    <a:gs pos="100000">
                      <a:srgbClr val="FFFFFF"/>
                    </a:gs>
                  </a:gsLst>
                  <a:lin ang="5400000" scaled="0"/>
                </a:gradFill>
                <a:effectLst/>
                <a:latin typeface="Times New Roman" panose="02020603050405020304" pitchFamily="18" charset="0"/>
                <a:ea typeface="Calibri" panose="020F0502020204030204" pitchFamily="34" charset="0"/>
                <a:cs typeface="Times New Roman" panose="02020603050405020304" pitchFamily="18" charset="0"/>
              </a:rPr>
              <a:t>De periode in de plusklas is me goed bevallen.</a:t>
            </a:r>
            <a:endParaRPr lang="nl-NL" sz="1600" dirty="0">
              <a:effectLst/>
              <a:ea typeface="Calibri" panose="020F0502020204030204" pitchFamily="34" charset="0"/>
              <a:cs typeface="Times New Roman" panose="02020603050405020304" pitchFamily="18" charset="0"/>
            </a:endParaRPr>
          </a:p>
          <a:p>
            <a:pPr>
              <a:lnSpc>
                <a:spcPct val="115000"/>
              </a:lnSpc>
              <a:spcAft>
                <a:spcPts val="1000"/>
              </a:spcAft>
            </a:pPr>
            <a:r>
              <a:rPr lang="nl-NL" sz="1600" dirty="0">
                <a:ln w="5271" cap="flat" cmpd="sng" algn="ctr">
                  <a:solidFill>
                    <a:srgbClr val="7D7D7D"/>
                  </a:solidFill>
                  <a:prstDash val="solid"/>
                  <a:round/>
                </a:ln>
                <a:gradFill>
                  <a:gsLst>
                    <a:gs pos="0">
                      <a:srgbClr val="FFFFFF"/>
                    </a:gs>
                    <a:gs pos="9000">
                      <a:srgbClr val="FFFFFF"/>
                    </a:gs>
                    <a:gs pos="50000">
                      <a:srgbClr val="393939"/>
                    </a:gs>
                    <a:gs pos="79000">
                      <a:srgbClr val="FFFFFF"/>
                    </a:gs>
                    <a:gs pos="100000">
                      <a:srgbClr val="FFFFFF"/>
                    </a:gs>
                  </a:gsLst>
                  <a:lin ang="5400000" scaled="0"/>
                </a:gradFill>
                <a:effectLst/>
                <a:latin typeface="Times New Roman" panose="02020603050405020304" pitchFamily="18" charset="0"/>
                <a:ea typeface="Calibri" panose="020F0502020204030204" pitchFamily="34" charset="0"/>
                <a:cs typeface="Times New Roman" panose="02020603050405020304" pitchFamily="18" charset="0"/>
              </a:rPr>
              <a:t>Het was niet te makkelijk maar ook niet te moeilijk.</a:t>
            </a:r>
            <a:endParaRPr lang="nl-NL" sz="1600" dirty="0">
              <a:effectLst/>
              <a:ea typeface="Calibri" panose="020F0502020204030204" pitchFamily="34" charset="0"/>
              <a:cs typeface="Times New Roman" panose="02020603050405020304" pitchFamily="18" charset="0"/>
            </a:endParaRPr>
          </a:p>
          <a:p>
            <a:pPr>
              <a:lnSpc>
                <a:spcPct val="115000"/>
              </a:lnSpc>
              <a:spcAft>
                <a:spcPts val="1000"/>
              </a:spcAft>
            </a:pPr>
            <a:r>
              <a:rPr lang="nl-NL" sz="1600" dirty="0">
                <a:ln w="5271" cap="flat" cmpd="sng" algn="ctr">
                  <a:solidFill>
                    <a:srgbClr val="7D7D7D"/>
                  </a:solidFill>
                  <a:prstDash val="solid"/>
                  <a:round/>
                </a:ln>
                <a:gradFill>
                  <a:gsLst>
                    <a:gs pos="0">
                      <a:srgbClr val="FFFFFF"/>
                    </a:gs>
                    <a:gs pos="9000">
                      <a:srgbClr val="FFFFFF"/>
                    </a:gs>
                    <a:gs pos="50000">
                      <a:srgbClr val="393939"/>
                    </a:gs>
                    <a:gs pos="79000">
                      <a:srgbClr val="FFFFFF"/>
                    </a:gs>
                    <a:gs pos="100000">
                      <a:srgbClr val="FFFFFF"/>
                    </a:gs>
                  </a:gsLst>
                  <a:lin ang="5400000" scaled="0"/>
                </a:gradFill>
                <a:effectLst/>
                <a:latin typeface="Times New Roman" panose="02020603050405020304" pitchFamily="18" charset="0"/>
                <a:ea typeface="Calibri" panose="020F0502020204030204" pitchFamily="34" charset="0"/>
                <a:cs typeface="Times New Roman" panose="02020603050405020304" pitchFamily="18" charset="0"/>
              </a:rPr>
              <a:t>Het vak project vond ik het leukste, omdat je zelf informatie mocht opzoeken en verwerken.</a:t>
            </a:r>
            <a:endParaRPr lang="nl-NL" sz="1600" dirty="0">
              <a:effectLst/>
              <a:ea typeface="Calibri" panose="020F0502020204030204" pitchFamily="34" charset="0"/>
              <a:cs typeface="Times New Roman" panose="02020603050405020304" pitchFamily="18" charset="0"/>
            </a:endParaRPr>
          </a:p>
          <a:p>
            <a:pPr>
              <a:lnSpc>
                <a:spcPct val="115000"/>
              </a:lnSpc>
              <a:spcAft>
                <a:spcPts val="1000"/>
              </a:spcAft>
            </a:pPr>
            <a:r>
              <a:rPr lang="nl-NL" sz="1600" b="1" dirty="0">
                <a:ln w="5271" cap="flat" cmpd="sng" algn="ctr">
                  <a:solidFill>
                    <a:srgbClr val="7D7D7D"/>
                  </a:solidFill>
                  <a:prstDash val="solid"/>
                  <a:round/>
                </a:ln>
                <a:gradFill>
                  <a:gsLst>
                    <a:gs pos="0">
                      <a:srgbClr val="FFFFFF"/>
                    </a:gs>
                    <a:gs pos="9000">
                      <a:srgbClr val="FFFFFF"/>
                    </a:gs>
                    <a:gs pos="50000">
                      <a:srgbClr val="393939"/>
                    </a:gs>
                    <a:gs pos="79000">
                      <a:srgbClr val="FFFFFF"/>
                    </a:gs>
                    <a:gs pos="100000">
                      <a:srgbClr val="FFFFFF"/>
                    </a:gs>
                  </a:gsLst>
                  <a:lin ang="5400000" scaled="0"/>
                </a:gradFill>
                <a:effectLst/>
                <a:ea typeface="Calibri" panose="020F0502020204030204" pitchFamily="34" charset="0"/>
                <a:cs typeface="Times New Roman" panose="02020603050405020304" pitchFamily="18" charset="0"/>
              </a:rPr>
              <a:t>We hebben ook uitstapjes gemaakt.</a:t>
            </a:r>
            <a:endParaRPr lang="nl-NL" sz="1600" dirty="0">
              <a:effectLst/>
              <a:ea typeface="Calibri" panose="020F0502020204030204" pitchFamily="34" charset="0"/>
              <a:cs typeface="Times New Roman" panose="02020603050405020304" pitchFamily="18" charset="0"/>
            </a:endParaRPr>
          </a:p>
          <a:p>
            <a:pPr>
              <a:lnSpc>
                <a:spcPct val="115000"/>
              </a:lnSpc>
              <a:spcAft>
                <a:spcPts val="1000"/>
              </a:spcAft>
            </a:pPr>
            <a:r>
              <a:rPr lang="nl-NL" sz="1600" b="1" dirty="0">
                <a:ln w="5271" cap="flat" cmpd="sng" algn="ctr">
                  <a:solidFill>
                    <a:srgbClr val="7D7D7D"/>
                  </a:solidFill>
                  <a:prstDash val="solid"/>
                  <a:round/>
                </a:ln>
                <a:gradFill>
                  <a:gsLst>
                    <a:gs pos="0">
                      <a:srgbClr val="FFFFFF"/>
                    </a:gs>
                    <a:gs pos="9000">
                      <a:srgbClr val="FFFFFF"/>
                    </a:gs>
                    <a:gs pos="50000">
                      <a:srgbClr val="393939"/>
                    </a:gs>
                    <a:gs pos="79000">
                      <a:srgbClr val="FFFFFF"/>
                    </a:gs>
                    <a:gs pos="100000">
                      <a:srgbClr val="FFFFFF"/>
                    </a:gs>
                  </a:gsLst>
                  <a:lin ang="5400000" scaled="0"/>
                </a:gradFill>
                <a:effectLst/>
                <a:ea typeface="Calibri" panose="020F0502020204030204" pitchFamily="34" charset="0"/>
                <a:cs typeface="Times New Roman" panose="02020603050405020304" pitchFamily="18" charset="0"/>
              </a:rPr>
              <a:t>Hier zie je een foto van de plusklas (wij) bij paleis het Loo.</a:t>
            </a:r>
            <a:endParaRPr lang="nl-NL" sz="1600" dirty="0">
              <a:effectLst/>
              <a:ea typeface="Calibri" panose="020F0502020204030204" pitchFamily="34" charset="0"/>
              <a:cs typeface="Times New Roman" panose="02020603050405020304" pitchFamily="18" charset="0"/>
            </a:endParaRPr>
          </a:p>
          <a:p>
            <a:pPr>
              <a:lnSpc>
                <a:spcPct val="115000"/>
              </a:lnSpc>
              <a:spcAft>
                <a:spcPts val="1000"/>
              </a:spcAft>
            </a:pPr>
            <a:r>
              <a:rPr lang="nl-NL" sz="1600" b="1" dirty="0">
                <a:ln w="5271" cap="flat" cmpd="sng" algn="ctr">
                  <a:solidFill>
                    <a:srgbClr val="7D7D7D"/>
                  </a:solidFill>
                  <a:prstDash val="solid"/>
                  <a:round/>
                </a:ln>
                <a:gradFill>
                  <a:gsLst>
                    <a:gs pos="0">
                      <a:srgbClr val="FFFFFF"/>
                    </a:gs>
                    <a:gs pos="9000">
                      <a:srgbClr val="FFFFFF"/>
                    </a:gs>
                    <a:gs pos="50000">
                      <a:srgbClr val="393939"/>
                    </a:gs>
                    <a:gs pos="79000">
                      <a:srgbClr val="FFFFFF"/>
                    </a:gs>
                    <a:gs pos="100000">
                      <a:srgbClr val="FFFFFF"/>
                    </a:gs>
                  </a:gsLst>
                  <a:lin ang="5400000" scaled="0"/>
                </a:gradFill>
                <a:effectLst/>
                <a:ea typeface="Calibri" panose="020F0502020204030204" pitchFamily="34" charset="0"/>
                <a:cs typeface="Times New Roman" panose="02020603050405020304" pitchFamily="18" charset="0"/>
              </a:rPr>
              <a:t>We hebben niet alleen maar project, we hebben ook filosofie en Italiaans en dat is me ook wel goed bevallen. </a:t>
            </a:r>
            <a:endParaRPr lang="nl-NL" sz="1600" dirty="0">
              <a:effectLst/>
              <a:ea typeface="Calibri" panose="020F0502020204030204" pitchFamily="34" charset="0"/>
              <a:cs typeface="Times New Roman" panose="02020603050405020304" pitchFamily="18" charset="0"/>
            </a:endParaRPr>
          </a:p>
          <a:p>
            <a:pPr>
              <a:lnSpc>
                <a:spcPct val="115000"/>
              </a:lnSpc>
              <a:spcAft>
                <a:spcPts val="1000"/>
              </a:spcAft>
            </a:pPr>
            <a:r>
              <a:rPr lang="nl-NL" sz="1600" b="1" dirty="0">
                <a:ln w="5271" cap="flat" cmpd="sng" algn="ctr">
                  <a:solidFill>
                    <a:srgbClr val="7D7D7D"/>
                  </a:solidFill>
                  <a:prstDash val="solid"/>
                  <a:round/>
                </a:ln>
                <a:gradFill>
                  <a:gsLst>
                    <a:gs pos="0">
                      <a:srgbClr val="FFFFFF"/>
                    </a:gs>
                    <a:gs pos="9000">
                      <a:srgbClr val="FFFFFF"/>
                    </a:gs>
                    <a:gs pos="50000">
                      <a:srgbClr val="393939"/>
                    </a:gs>
                    <a:gs pos="79000">
                      <a:srgbClr val="FFFFFF"/>
                    </a:gs>
                    <a:gs pos="100000">
                      <a:srgbClr val="FFFFFF"/>
                    </a:gs>
                  </a:gsLst>
                  <a:lin ang="5400000" scaled="0"/>
                </a:gradFill>
                <a:effectLst/>
                <a:ea typeface="Calibri" panose="020F0502020204030204" pitchFamily="34" charset="0"/>
                <a:cs typeface="Times New Roman" panose="02020603050405020304" pitchFamily="18" charset="0"/>
              </a:rPr>
              <a:t>jo</a:t>
            </a:r>
            <a:endParaRPr lang="nl-NL" sz="1600" dirty="0">
              <a:effectLst/>
              <a:ea typeface="Calibri" panose="020F0502020204030204" pitchFamily="34" charset="0"/>
              <a:cs typeface="Times New Roman" panose="02020603050405020304" pitchFamily="18" charset="0"/>
            </a:endParaRPr>
          </a:p>
          <a:p>
            <a:pPr>
              <a:lnSpc>
                <a:spcPct val="115000"/>
              </a:lnSpc>
              <a:spcAft>
                <a:spcPts val="1000"/>
              </a:spcAft>
            </a:pPr>
            <a:r>
              <a:rPr lang="nl-NL" sz="1600" dirty="0">
                <a:effectLst/>
                <a:ea typeface="Calibri" panose="020F0502020204030204" pitchFamily="34" charset="0"/>
                <a:cs typeface="Times New Roman" panose="02020603050405020304" pitchFamily="18" charset="0"/>
              </a:rPr>
              <a:t> </a:t>
            </a:r>
          </a:p>
        </p:txBody>
      </p:sp>
      <p:sp>
        <p:nvSpPr>
          <p:cNvPr id="4" name="Tekstvak 9"/>
          <p:cNvSpPr txBox="1"/>
          <p:nvPr/>
        </p:nvSpPr>
        <p:spPr>
          <a:xfrm>
            <a:off x="230523" y="395231"/>
            <a:ext cx="5672735" cy="5924887"/>
          </a:xfrm>
          <a:prstGeom prst="rect">
            <a:avLst/>
          </a:prstGeom>
          <a:solidFill>
            <a:schemeClr val="tx2">
              <a:lumMod val="60000"/>
              <a:lumOff val="40000"/>
              <a:alpha val="38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nl-NL" sz="2000" dirty="0">
                <a:effectLst/>
                <a:ea typeface="Calibri" panose="020F0502020204030204" pitchFamily="34" charset="0"/>
                <a:cs typeface="Times New Roman" panose="02020603050405020304" pitchFamily="18" charset="0"/>
              </a:rPr>
              <a:t> </a:t>
            </a:r>
            <a:r>
              <a:rPr lang="nl-NL" sz="2000" dirty="0" smtClean="0">
                <a:effectLst/>
                <a:ea typeface="Calibri" panose="020F0502020204030204" pitchFamily="34" charset="0"/>
                <a:cs typeface="Times New Roman" panose="02020603050405020304" pitchFamily="18" charset="0"/>
              </a:rPr>
              <a:t>Ik </a:t>
            </a:r>
            <a:r>
              <a:rPr lang="nl-NL" sz="2000" dirty="0">
                <a:effectLst/>
                <a:ea typeface="Calibri" panose="020F0502020204030204" pitchFamily="34" charset="0"/>
                <a:cs typeface="Times New Roman" panose="02020603050405020304" pitchFamily="18" charset="0"/>
              </a:rPr>
              <a:t>vond de Plusklas erg leuk omdat er nieuwe kinderen bij kwamen en er ook weer een nieuwe onderwerp kwam. Het project ging over de monarchie. Het was heel ook anders overleggen dan de vorige keer. Het is me heel goed bevallen. De andere kinderen waren heel aardig en hadden ook allemaal andere ideeën. Uiteindelijk kwamen we op het idee om een spel te maken. Het was echt super gezellig elke woensdag en iedereen was druk bezig na de pauze. Er werd ook druk overlegd. Voor de pauze gingen we met de juffen druk bezig wat ook erg leuk was. We hebben ook een keer en uitje gemaakt , dat was naar Paleis Het Loo. Dat was ook erg gezellig en leerzaam. Het was echt een super periode</a:t>
            </a:r>
            <a:r>
              <a:rPr lang="nl-NL" sz="2000" dirty="0" smtClean="0">
                <a:effectLst/>
                <a:ea typeface="Calibri" panose="020F0502020204030204" pitchFamily="34" charset="0"/>
                <a:cs typeface="Times New Roman" panose="02020603050405020304" pitchFamily="18" charset="0"/>
              </a:rPr>
              <a:t>.</a:t>
            </a:r>
            <a:r>
              <a:rPr lang="nl-NL" sz="2000" dirty="0">
                <a:effectLst/>
                <a:ea typeface="Calibri" panose="020F0502020204030204" pitchFamily="34" charset="0"/>
                <a:cs typeface="Times New Roman" panose="02020603050405020304" pitchFamily="18" charset="0"/>
              </a:rPr>
              <a:t> </a:t>
            </a:r>
          </a:p>
          <a:p>
            <a:pPr>
              <a:lnSpc>
                <a:spcPct val="115000"/>
              </a:lnSpc>
              <a:spcAft>
                <a:spcPts val="1000"/>
              </a:spcAft>
            </a:pPr>
            <a:r>
              <a:rPr lang="nl-NL" sz="2000" dirty="0">
                <a:effectLst/>
                <a:ea typeface="Calibri" panose="020F0502020204030204" pitchFamily="34" charset="0"/>
                <a:cs typeface="Times New Roman" panose="02020603050405020304" pitchFamily="18" charset="0"/>
              </a:rPr>
              <a:t>Paulien ten Kate</a:t>
            </a:r>
          </a:p>
          <a:p>
            <a:pPr>
              <a:lnSpc>
                <a:spcPct val="115000"/>
              </a:lnSpc>
              <a:spcAft>
                <a:spcPts val="1000"/>
              </a:spcAft>
            </a:pPr>
            <a:r>
              <a:rPr lang="nl-NL" sz="1100" dirty="0">
                <a:effectLs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535772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0"/>
          <p:cNvSpPr txBox="1"/>
          <p:nvPr/>
        </p:nvSpPr>
        <p:spPr>
          <a:xfrm rot="21353726">
            <a:off x="313149" y="480579"/>
            <a:ext cx="5759543" cy="5836473"/>
          </a:xfrm>
          <a:prstGeom prst="rect">
            <a:avLst/>
          </a:prstGeom>
          <a:solidFill>
            <a:schemeClr val="lt1"/>
          </a:solidFill>
          <a:ln w="6350">
            <a:solidFill>
              <a:prstClr val="black"/>
            </a:solidFill>
            <a:prstDash val="sysDash"/>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nl-NL" sz="2400" dirty="0">
                <a:solidFill>
                  <a:srgbClr val="000000"/>
                </a:solidFill>
                <a:effectLst/>
                <a:ea typeface="Calibri" panose="020F0502020204030204" pitchFamily="34" charset="0"/>
              </a:rPr>
              <a:t>PLUSKLAS PERIODE 2 2013 </a:t>
            </a:r>
          </a:p>
          <a:p>
            <a:pPr>
              <a:spcAft>
                <a:spcPts val="0"/>
              </a:spcAft>
            </a:pPr>
            <a:r>
              <a:rPr lang="nl-NL" sz="2400" dirty="0">
                <a:solidFill>
                  <a:srgbClr val="000000"/>
                </a:solidFill>
                <a:effectLst/>
                <a:ea typeface="Calibri" panose="020F0502020204030204" pitchFamily="34" charset="0"/>
              </a:rPr>
              <a:t>Hoe het ging met het project: deze periode was het project monarchie het ging erg goed we hebben veel geleerd we moesten wel goed plannen om het af te krijgen </a:t>
            </a:r>
            <a:r>
              <a:rPr lang="nl-NL" sz="2400" dirty="0">
                <a:solidFill>
                  <a:srgbClr val="000000"/>
                </a:solidFill>
                <a:effectLst/>
                <a:ea typeface="Calibri" panose="020F0502020204030204" pitchFamily="34" charset="0"/>
                <a:cs typeface="Calibri" panose="020F0502020204030204" pitchFamily="34" charset="0"/>
              </a:rPr>
              <a:t>. </a:t>
            </a:r>
            <a:endParaRPr lang="nl-NL" sz="2400" dirty="0">
              <a:solidFill>
                <a:srgbClr val="000000"/>
              </a:solidFill>
              <a:effectLst/>
              <a:ea typeface="Calibri" panose="020F0502020204030204" pitchFamily="34" charset="0"/>
            </a:endParaRPr>
          </a:p>
          <a:p>
            <a:pPr>
              <a:spcAft>
                <a:spcPts val="0"/>
              </a:spcAft>
            </a:pPr>
            <a:r>
              <a:rPr lang="nl-NL" sz="2400" dirty="0">
                <a:solidFill>
                  <a:srgbClr val="000000"/>
                </a:solidFill>
                <a:effectLst/>
                <a:ea typeface="Calibri" panose="020F0502020204030204" pitchFamily="34" charset="0"/>
              </a:rPr>
              <a:t>Hoe het ging met filosofie: het was inspirerend, we hebben er veel van geleerd. </a:t>
            </a:r>
          </a:p>
          <a:p>
            <a:pPr>
              <a:spcAft>
                <a:spcPts val="0"/>
              </a:spcAft>
            </a:pPr>
            <a:r>
              <a:rPr lang="nl-NL" sz="2400" dirty="0">
                <a:solidFill>
                  <a:srgbClr val="000000"/>
                </a:solidFill>
                <a:effectLst/>
                <a:ea typeface="Calibri" panose="020F0502020204030204" pitchFamily="34" charset="0"/>
              </a:rPr>
              <a:t>Hoe het ging met Italiaans: het was erg leuk om een andere taal te leren en erin te verdiepen (dat laatste vooral voor de oudere </a:t>
            </a:r>
            <a:r>
              <a:rPr lang="nl-NL" sz="2400" dirty="0" err="1">
                <a:solidFill>
                  <a:srgbClr val="000000"/>
                </a:solidFill>
                <a:effectLst/>
                <a:ea typeface="Calibri" panose="020F0502020204030204" pitchFamily="34" charset="0"/>
              </a:rPr>
              <a:t>plusklassers</a:t>
            </a:r>
            <a:r>
              <a:rPr lang="nl-NL" sz="2400" dirty="0">
                <a:solidFill>
                  <a:srgbClr val="000000"/>
                </a:solidFill>
                <a:effectLst/>
                <a:ea typeface="Calibri" panose="020F0502020204030204" pitchFamily="34" charset="0"/>
              </a:rPr>
              <a:t>). </a:t>
            </a:r>
          </a:p>
          <a:p>
            <a:pPr>
              <a:lnSpc>
                <a:spcPct val="115000"/>
              </a:lnSpc>
              <a:spcAft>
                <a:spcPts val="1000"/>
              </a:spcAft>
            </a:pPr>
            <a:r>
              <a:rPr lang="nl-NL" sz="2400" dirty="0">
                <a:effectLst/>
                <a:ea typeface="Calibri" panose="020F0502020204030204" pitchFamily="34" charset="0"/>
                <a:cs typeface="Times New Roman" panose="02020603050405020304" pitchFamily="18" charset="0"/>
              </a:rPr>
              <a:t>Hoe ging het met de nieuwe klas: erg goed, we hadden er weinig onenigheden mee je kon snel nieuwe vrienden maken het wennen ging ook erg snel.</a:t>
            </a:r>
          </a:p>
        </p:txBody>
      </p:sp>
      <p:sp>
        <p:nvSpPr>
          <p:cNvPr id="5" name="Tekstvak 7"/>
          <p:cNvSpPr txBox="1"/>
          <p:nvPr/>
        </p:nvSpPr>
        <p:spPr>
          <a:xfrm>
            <a:off x="6454588" y="281939"/>
            <a:ext cx="5023821" cy="6187047"/>
          </a:xfrm>
          <a:prstGeom prst="rect">
            <a:avLst/>
          </a:prstGeom>
          <a:solidFill>
            <a:schemeClr val="lt1"/>
          </a:solidFill>
          <a:ln w="28575">
            <a:solidFill>
              <a:prstClr val="black"/>
            </a:solidFill>
            <a:prstDash val="dash"/>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nl-NL" sz="2000" dirty="0">
                <a:effectLst/>
                <a:latin typeface="Arial Rounded MT Bold" panose="020F0704030504030204" pitchFamily="34" charset="0"/>
                <a:ea typeface="Calibri" panose="020F0502020204030204" pitchFamily="34" charset="0"/>
                <a:cs typeface="Times New Roman" panose="02020603050405020304" pitchFamily="18" charset="0"/>
              </a:rPr>
              <a:t>Wat ik dit jaar heb meegemaakt in de </a:t>
            </a:r>
            <a:r>
              <a:rPr lang="nl-NL" sz="2000" dirty="0">
                <a:solidFill>
                  <a:srgbClr val="FF0000"/>
                </a:solidFill>
                <a:effectLst/>
                <a:latin typeface="Arial Rounded MT Bold" panose="020F0704030504030204" pitchFamily="34" charset="0"/>
                <a:ea typeface="Calibri" panose="020F0502020204030204" pitchFamily="34" charset="0"/>
                <a:cs typeface="Times New Roman" panose="02020603050405020304" pitchFamily="18" charset="0"/>
              </a:rPr>
              <a:t>plusklas</a:t>
            </a:r>
            <a:endParaRPr lang="nl-NL" sz="1100" dirty="0">
              <a:effectLst/>
              <a:ea typeface="Calibri" panose="020F0502020204030204" pitchFamily="34" charset="0"/>
              <a:cs typeface="Times New Roman" panose="02020603050405020304" pitchFamily="18" charset="0"/>
            </a:endParaRPr>
          </a:p>
          <a:p>
            <a:pPr>
              <a:lnSpc>
                <a:spcPct val="115000"/>
              </a:lnSpc>
              <a:spcAft>
                <a:spcPts val="1000"/>
              </a:spcAft>
            </a:pPr>
            <a:r>
              <a:rPr lang="nl-NL" sz="1600" dirty="0">
                <a:solidFill>
                  <a:srgbClr val="00B050"/>
                </a:solidFill>
                <a:effectLst/>
                <a:latin typeface="Arial Rounded MT Bold" panose="020F0704030504030204" pitchFamily="34" charset="0"/>
                <a:ea typeface="Calibri" panose="020F0502020204030204" pitchFamily="34" charset="0"/>
                <a:cs typeface="Times New Roman" panose="02020603050405020304" pitchFamily="18" charset="0"/>
              </a:rPr>
              <a:t>Het leukste vond ik dit jaar toch het project</a:t>
            </a:r>
            <a:r>
              <a:rPr lang="nl-NL" sz="2000" dirty="0">
                <a:solidFill>
                  <a:srgbClr val="FF0000"/>
                </a:solidFill>
                <a:effectLst/>
                <a:latin typeface="Arial Rounded MT Bold" panose="020F0704030504030204" pitchFamily="34" charset="0"/>
                <a:ea typeface="Calibri" panose="020F0502020204030204" pitchFamily="34" charset="0"/>
                <a:cs typeface="Times New Roman" panose="02020603050405020304" pitchFamily="18" charset="0"/>
              </a:rPr>
              <a:t>­­­­­­­­­­ over de monarchie van </a:t>
            </a:r>
            <a:r>
              <a:rPr lang="nl-NL" sz="2000" dirty="0">
                <a:solidFill>
                  <a:srgbClr val="FFC000"/>
                </a:solidFill>
                <a:effectLst/>
                <a:latin typeface="Arial Rounded MT Bold" panose="020F0704030504030204" pitchFamily="34" charset="0"/>
                <a:ea typeface="Calibri" panose="020F0502020204030204" pitchFamily="34" charset="0"/>
                <a:cs typeface="Times New Roman" panose="02020603050405020304" pitchFamily="18" charset="0"/>
              </a:rPr>
              <a:t>Nederland. </a:t>
            </a:r>
            <a:r>
              <a:rPr lang="nl-NL" sz="1200" dirty="0">
                <a:effectLst/>
                <a:latin typeface="Arial Rounded MT Bold" panose="020F0704030504030204" pitchFamily="34" charset="0"/>
                <a:ea typeface="Calibri" panose="020F0502020204030204" pitchFamily="34" charset="0"/>
                <a:cs typeface="Times New Roman" panose="02020603050405020304" pitchFamily="18" charset="0"/>
              </a:rPr>
              <a:t>Het was heel indrukwekkend om naar het Loo te gaan en het prachtige paleis te zien.</a:t>
            </a:r>
            <a:r>
              <a:rPr lang="nl-NL" sz="2400" dirty="0">
                <a:solidFill>
                  <a:srgbClr val="4BACC6"/>
                </a:solidFill>
                <a:effectLst/>
                <a:latin typeface="Arial Rounded MT Bold" panose="020F0704030504030204" pitchFamily="34" charset="0"/>
                <a:ea typeface="Calibri" panose="020F0502020204030204" pitchFamily="34" charset="0"/>
                <a:cs typeface="Times New Roman" panose="02020603050405020304" pitchFamily="18" charset="0"/>
              </a:rPr>
              <a:t> Italiaans was ook erg leuk. We leerden dingen over</a:t>
            </a:r>
            <a:r>
              <a:rPr lang="nl-NL" sz="2400" dirty="0">
                <a:solidFill>
                  <a:srgbClr val="FFFF00"/>
                </a:solidFill>
                <a:effectLst/>
                <a:latin typeface="Arial Rounded MT Bold" panose="020F0704030504030204" pitchFamily="34" charset="0"/>
                <a:ea typeface="Calibri" panose="020F0502020204030204" pitchFamily="34" charset="0"/>
                <a:cs typeface="Times New Roman" panose="02020603050405020304" pitchFamily="18" charset="0"/>
              </a:rPr>
              <a:t> Pasen en over de jaartallen.</a:t>
            </a:r>
            <a:r>
              <a:rPr lang="nl-NL" sz="1800" dirty="0">
                <a:solidFill>
                  <a:srgbClr val="FFFF00"/>
                </a:solidFill>
                <a:effectLst/>
                <a:latin typeface="Arial Rounded MT Bold" panose="020F0704030504030204" pitchFamily="34" charset="0"/>
                <a:ea typeface="Calibri" panose="020F0502020204030204" pitchFamily="34" charset="0"/>
                <a:cs typeface="Times New Roman" panose="02020603050405020304" pitchFamily="18" charset="0"/>
              </a:rPr>
              <a:t> </a:t>
            </a:r>
            <a:r>
              <a:rPr lang="nl-NL" sz="1800" dirty="0">
                <a:solidFill>
                  <a:srgbClr val="C2D69B"/>
                </a:solidFill>
                <a:effectLst/>
                <a:latin typeface="Arial Rounded MT Bold" panose="020F0704030504030204" pitchFamily="34" charset="0"/>
                <a:ea typeface="Calibri" panose="020F0502020204030204" pitchFamily="34" charset="0"/>
                <a:cs typeface="Times New Roman" panose="02020603050405020304" pitchFamily="18" charset="0"/>
              </a:rPr>
              <a:t>Met filosofie heeft juf ons interessante doordenk verhalen verteld. </a:t>
            </a:r>
            <a:r>
              <a:rPr lang="nl-NL" sz="1400" dirty="0">
                <a:solidFill>
                  <a:srgbClr val="365F91"/>
                </a:solidFill>
                <a:effectLst/>
                <a:latin typeface="Arial Rounded MT Bold" panose="020F0704030504030204" pitchFamily="34" charset="0"/>
                <a:ea typeface="Calibri" panose="020F0502020204030204" pitchFamily="34" charset="0"/>
                <a:cs typeface="Times New Roman" panose="02020603050405020304" pitchFamily="18" charset="0"/>
              </a:rPr>
              <a:t>Bijvoorbeeld over een koe die alleen waar klavertjes 4 at. </a:t>
            </a:r>
            <a:r>
              <a:rPr lang="nl-NL" sz="1600" dirty="0">
                <a:solidFill>
                  <a:srgbClr val="404040"/>
                </a:solidFill>
                <a:effectLst/>
                <a:latin typeface="Arial Rounded MT Bold" panose="020F0704030504030204" pitchFamily="34" charset="0"/>
                <a:ea typeface="Calibri" panose="020F0502020204030204" pitchFamily="34" charset="0"/>
                <a:cs typeface="Times New Roman" panose="02020603050405020304" pitchFamily="18" charset="0"/>
              </a:rPr>
              <a:t>En over Spinoza die hele andere dingen dacht dan de andere mensen. </a:t>
            </a:r>
            <a:r>
              <a:rPr lang="nl-NL" sz="1800" dirty="0">
                <a:solidFill>
                  <a:srgbClr val="F79646"/>
                </a:solidFill>
                <a:effectLst/>
                <a:latin typeface="Arial Rounded MT Bold" panose="020F0704030504030204" pitchFamily="34" charset="0"/>
                <a:ea typeface="Calibri" panose="020F0502020204030204" pitchFamily="34" charset="0"/>
                <a:cs typeface="Times New Roman" panose="02020603050405020304" pitchFamily="18" charset="0"/>
              </a:rPr>
              <a:t>Ik heb nu al zin het volgende jaar. </a:t>
            </a:r>
            <a:r>
              <a:rPr lang="nl-NL" sz="2200" dirty="0">
                <a:solidFill>
                  <a:srgbClr val="C0504D"/>
                </a:solidFill>
                <a:effectLst/>
                <a:latin typeface="Arial Rounded MT Bold" panose="020F0704030504030204" pitchFamily="34" charset="0"/>
                <a:ea typeface="Calibri" panose="020F0502020204030204" pitchFamily="34" charset="0"/>
                <a:cs typeface="Times New Roman" panose="02020603050405020304" pitchFamily="18" charset="0"/>
              </a:rPr>
              <a:t>Ik vraag me af welk project we volgend jaar gaan doen. </a:t>
            </a:r>
            <a:r>
              <a:rPr lang="nl-NL" sz="1100" dirty="0">
                <a:solidFill>
                  <a:srgbClr val="4F81BD"/>
                </a:solidFill>
                <a:effectLst/>
                <a:latin typeface="Arial Rounded MT Bold" panose="020F0704030504030204" pitchFamily="34" charset="0"/>
                <a:ea typeface="Calibri" panose="020F0502020204030204" pitchFamily="34" charset="0"/>
                <a:cs typeface="Times New Roman" panose="02020603050405020304" pitchFamily="18" charset="0"/>
              </a:rPr>
              <a:t>Dan ga ik maar een half jaar naar de plusklas. </a:t>
            </a:r>
            <a:r>
              <a:rPr lang="nl-NL" sz="1400" dirty="0">
                <a:solidFill>
                  <a:srgbClr val="9BBB59"/>
                </a:solidFill>
                <a:effectLst/>
                <a:latin typeface="Arial Rounded MT Bold" panose="020F0704030504030204" pitchFamily="34" charset="0"/>
                <a:ea typeface="Calibri" panose="020F0502020204030204" pitchFamily="34" charset="0"/>
                <a:cs typeface="Times New Roman" panose="02020603050405020304" pitchFamily="18" charset="0"/>
              </a:rPr>
              <a:t>Daarna ga op het </a:t>
            </a:r>
            <a:r>
              <a:rPr lang="nl-NL" sz="1400" dirty="0" err="1">
                <a:solidFill>
                  <a:srgbClr val="9BBB59"/>
                </a:solidFill>
                <a:effectLst/>
                <a:latin typeface="Arial Rounded MT Bold" panose="020F0704030504030204" pitchFamily="34" charset="0"/>
                <a:ea typeface="Calibri" panose="020F0502020204030204" pitchFamily="34" charset="0"/>
                <a:cs typeface="Times New Roman" panose="02020603050405020304" pitchFamily="18" charset="0"/>
              </a:rPr>
              <a:t>vechtdal</a:t>
            </a:r>
            <a:r>
              <a:rPr lang="nl-NL" sz="1400" dirty="0">
                <a:solidFill>
                  <a:srgbClr val="9BBB59"/>
                </a:solidFill>
                <a:effectLst/>
                <a:latin typeface="Arial Rounded MT Bold" panose="020F0704030504030204" pitchFamily="34" charset="0"/>
                <a:ea typeface="Calibri" panose="020F0502020204030204" pitchFamily="34" charset="0"/>
                <a:cs typeface="Times New Roman" panose="02020603050405020304" pitchFamily="18" charset="0"/>
              </a:rPr>
              <a:t> college  in de plusklas</a:t>
            </a:r>
            <a:r>
              <a:rPr lang="nl-NL" sz="1400" dirty="0" smtClean="0">
                <a:solidFill>
                  <a:srgbClr val="9BBB59"/>
                </a:solidFill>
                <a:effectLst/>
                <a:latin typeface="Arial Rounded MT Bold" panose="020F0704030504030204" pitchFamily="34" charset="0"/>
                <a:ea typeface="Calibri" panose="020F0502020204030204" pitchFamily="34" charset="0"/>
                <a:cs typeface="Times New Roman" panose="02020603050405020304" pitchFamily="18" charset="0"/>
              </a:rPr>
              <a:t>.</a:t>
            </a:r>
            <a:r>
              <a:rPr lang="nl-NL" sz="1400" dirty="0">
                <a:solidFill>
                  <a:srgbClr val="9BBB59"/>
                </a:solidFill>
                <a:effectLst/>
                <a:latin typeface="Arial Rounded MT Bold" panose="020F0704030504030204" pitchFamily="34" charset="0"/>
                <a:ea typeface="Calibri" panose="020F0502020204030204" pitchFamily="34" charset="0"/>
                <a:cs typeface="Times New Roman" panose="02020603050405020304" pitchFamily="18" charset="0"/>
              </a:rPr>
              <a:t> </a:t>
            </a:r>
            <a:endParaRPr lang="nl-NL" sz="1100" dirty="0">
              <a:effectLst/>
              <a:ea typeface="Calibri" panose="020F0502020204030204" pitchFamily="34" charset="0"/>
              <a:cs typeface="Times New Roman" panose="02020603050405020304" pitchFamily="18" charset="0"/>
            </a:endParaRPr>
          </a:p>
          <a:p>
            <a:pPr>
              <a:lnSpc>
                <a:spcPct val="115000"/>
              </a:lnSpc>
              <a:spcAft>
                <a:spcPts val="1000"/>
              </a:spcAft>
            </a:pPr>
            <a:r>
              <a:rPr lang="nl-NL" sz="1400" dirty="0">
                <a:solidFill>
                  <a:srgbClr val="7030A0"/>
                </a:solidFill>
                <a:effectLst/>
                <a:latin typeface="Arial Rounded MT Bold" panose="020F0704030504030204" pitchFamily="34" charset="0"/>
                <a:ea typeface="Calibri" panose="020F0502020204030204" pitchFamily="34" charset="0"/>
                <a:cs typeface="Times New Roman" panose="02020603050405020304" pitchFamily="18" charset="0"/>
              </a:rPr>
              <a:t>Bart Bakker</a:t>
            </a:r>
            <a:endParaRPr lang="nl-NL" sz="1100" dirty="0">
              <a:effectLst/>
              <a:ea typeface="Calibri" panose="020F0502020204030204" pitchFamily="34" charset="0"/>
              <a:cs typeface="Times New Roman" panose="02020603050405020304" pitchFamily="18" charset="0"/>
            </a:endParaRPr>
          </a:p>
          <a:p>
            <a:pPr>
              <a:lnSpc>
                <a:spcPct val="115000"/>
              </a:lnSpc>
              <a:spcAft>
                <a:spcPts val="1000"/>
              </a:spcAft>
            </a:pPr>
            <a:r>
              <a:rPr lang="nl-NL" sz="1100" dirty="0">
                <a:effectLs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285092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a:stretch>
            <a:fillRect/>
          </a:stretch>
        </p:blipFill>
        <p:spPr>
          <a:xfrm>
            <a:off x="-1" y="-1"/>
            <a:ext cx="12192001" cy="6755655"/>
          </a:xfrm>
          <a:prstGeom prst="rect">
            <a:avLst/>
          </a:prstGeom>
        </p:spPr>
      </p:pic>
      <p:sp>
        <p:nvSpPr>
          <p:cNvPr id="2" name="Tekstvak 11"/>
          <p:cNvSpPr txBox="1"/>
          <p:nvPr/>
        </p:nvSpPr>
        <p:spPr>
          <a:xfrm>
            <a:off x="393831" y="368000"/>
            <a:ext cx="11130298" cy="5508365"/>
          </a:xfrm>
          <a:prstGeom prst="rect">
            <a:avLst/>
          </a:prstGeom>
          <a:solidFill>
            <a:schemeClr val="lt1">
              <a:alpha val="52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nl-NL" sz="2000" b="1" dirty="0">
                <a:effectLst/>
                <a:ea typeface="Calibri" panose="020F0502020204030204" pitchFamily="34" charset="0"/>
                <a:cs typeface="Times New Roman" panose="02020603050405020304" pitchFamily="18" charset="0"/>
              </a:rPr>
              <a:t>Wij gingen de afgelopen maanden iedere woensdag naar de plusklas. </a:t>
            </a:r>
          </a:p>
          <a:p>
            <a:pPr>
              <a:spcAft>
                <a:spcPts val="0"/>
              </a:spcAft>
            </a:pPr>
            <a:r>
              <a:rPr lang="nl-NL" sz="2000" b="1" dirty="0">
                <a:effectLst/>
                <a:ea typeface="Calibri" panose="020F0502020204030204" pitchFamily="34" charset="0"/>
                <a:cs typeface="Times New Roman" panose="02020603050405020304" pitchFamily="18" charset="0"/>
              </a:rPr>
              <a:t>Voor ons waren de eerste keren best wel eng, wat denken ze over je? Hoe zijn die van de andere scholen?  Zijn we wel slim genoeg?  Maar dat was snel over toen we ze eenmaal een beetje goed kenden. Tijdens de lessen durfden we niets te zeggen,  voor dat we weer iets doms zeggen.  Tijdens filosofie lieten we ons steeds meer horen, met Italiaans duurde dat wat langer. De pauzes vonden we minder, want we konden niet voetballen met de jongens uit de klas. Dus gingen we met z’n tweeën maar een beetje kletsen  en wachten tot de pauze voorbij was. Na de pauze konden we al snel aan de slag voor het project, wij deden het over Beatrix en maakten een “Beatrix strip”. Daarin vertelden we de hoogte punten uit het leven van prinses Beatrix, en als je denkt dat het niet veel was, heb je het goed mis. De  tijd waren we echt nodig, gelukkig kregen we de “Beatrix strip” af, onlangs het feit dat we een keer moesten missen, omdat we op kamp gingen. Daarnaast moesten we nog een dag missen omdat we allebei ziek waren. Maar dat had natuurlijk geen invloed op het eindresultaat.  De tentoonstelling was niet mis, met z’n allen hadden we een mooi project gemaakt!</a:t>
            </a:r>
          </a:p>
          <a:p>
            <a:pPr>
              <a:spcAft>
                <a:spcPts val="0"/>
              </a:spcAft>
            </a:pPr>
            <a:r>
              <a:rPr lang="nl-NL" sz="2000" b="1" dirty="0">
                <a:effectLst/>
                <a:ea typeface="Calibri" panose="020F0502020204030204" pitchFamily="34" charset="0"/>
                <a:cs typeface="Times New Roman" panose="02020603050405020304" pitchFamily="18" charset="0"/>
              </a:rPr>
              <a:t> </a:t>
            </a:r>
          </a:p>
          <a:p>
            <a:pPr>
              <a:spcAft>
                <a:spcPts val="0"/>
              </a:spcAft>
            </a:pPr>
            <a:r>
              <a:rPr lang="nl-NL" sz="2000" b="1" dirty="0">
                <a:effectLst/>
                <a:ea typeface="Calibri" panose="020F0502020204030204" pitchFamily="34" charset="0"/>
                <a:cs typeface="Times New Roman" panose="02020603050405020304" pitchFamily="18" charset="0"/>
              </a:rPr>
              <a:t>Fijne vakantie,</a:t>
            </a:r>
          </a:p>
          <a:p>
            <a:pPr>
              <a:spcAft>
                <a:spcPts val="0"/>
              </a:spcAft>
            </a:pPr>
            <a:r>
              <a:rPr lang="nl-NL" sz="2000" b="1" dirty="0">
                <a:effectLst/>
                <a:ea typeface="Calibri" panose="020F0502020204030204" pitchFamily="34" charset="0"/>
                <a:cs typeface="Times New Roman" panose="02020603050405020304" pitchFamily="18" charset="0"/>
              </a:rPr>
              <a:t>            </a:t>
            </a:r>
            <a:r>
              <a:rPr lang="nl-NL" sz="2000" b="1" dirty="0" err="1">
                <a:effectLst/>
                <a:ea typeface="Calibri" panose="020F0502020204030204" pitchFamily="34" charset="0"/>
                <a:cs typeface="Times New Roman" panose="02020603050405020304" pitchFamily="18" charset="0"/>
              </a:rPr>
              <a:t>Oliwia</a:t>
            </a:r>
            <a:r>
              <a:rPr lang="nl-NL" sz="2000" b="1" dirty="0">
                <a:effectLst/>
                <a:ea typeface="Calibri" panose="020F0502020204030204" pitchFamily="34" charset="0"/>
                <a:cs typeface="Times New Roman" panose="02020603050405020304" pitchFamily="18" charset="0"/>
              </a:rPr>
              <a:t> en </a:t>
            </a:r>
            <a:r>
              <a:rPr lang="nl-NL" sz="2000" b="1" dirty="0" err="1">
                <a:effectLst/>
                <a:ea typeface="Calibri" panose="020F0502020204030204" pitchFamily="34" charset="0"/>
                <a:cs typeface="Times New Roman" panose="02020603050405020304" pitchFamily="18" charset="0"/>
              </a:rPr>
              <a:t>Sancha</a:t>
            </a:r>
            <a:endParaRPr lang="nl-NL" sz="2000" b="1" dirty="0">
              <a:effectLst/>
              <a:ea typeface="Calibri" panose="020F0502020204030204" pitchFamily="34" charset="0"/>
              <a:cs typeface="Times New Roman" panose="02020603050405020304" pitchFamily="18" charset="0"/>
            </a:endParaRPr>
          </a:p>
          <a:p>
            <a:pPr>
              <a:lnSpc>
                <a:spcPct val="115000"/>
              </a:lnSpc>
              <a:spcAft>
                <a:spcPts val="1000"/>
              </a:spcAft>
            </a:pPr>
            <a:r>
              <a:rPr lang="nl-NL" sz="2000" dirty="0">
                <a:effectLst/>
                <a:ea typeface="Calibri" panose="020F0502020204030204" pitchFamily="34" charset="0"/>
                <a:cs typeface="Times New Roman" panose="02020603050405020304" pitchFamily="18" charset="0"/>
              </a:rPr>
              <a:t/>
            </a:r>
            <a:br>
              <a:rPr lang="nl-NL" sz="2000" dirty="0">
                <a:effectLst/>
                <a:ea typeface="Calibri" panose="020F0502020204030204" pitchFamily="34" charset="0"/>
                <a:cs typeface="Times New Roman" panose="02020603050405020304" pitchFamily="18" charset="0"/>
              </a:rPr>
            </a:br>
            <a:r>
              <a:rPr lang="nl-NL" sz="2000" dirty="0">
                <a:effectLst/>
                <a:ea typeface="Calibri" panose="020F0502020204030204" pitchFamily="34" charset="0"/>
                <a:cs typeface="Times New Roman" panose="02020603050405020304" pitchFamily="18" charset="0"/>
              </a:rPr>
              <a:t/>
            </a:r>
            <a:br>
              <a:rPr lang="nl-NL" sz="2000" dirty="0">
                <a:effectLst/>
                <a:ea typeface="Calibri" panose="020F0502020204030204" pitchFamily="34" charset="0"/>
                <a:cs typeface="Times New Roman" panose="02020603050405020304" pitchFamily="18" charset="0"/>
              </a:rPr>
            </a:br>
            <a:endParaRPr lang="nl-NL" sz="2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3086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12"/>
          <p:cNvSpPr txBox="1"/>
          <p:nvPr/>
        </p:nvSpPr>
        <p:spPr>
          <a:xfrm>
            <a:off x="399993" y="343852"/>
            <a:ext cx="6807631" cy="4631560"/>
          </a:xfrm>
          <a:prstGeom prst="rect">
            <a:avLst/>
          </a:prstGeom>
          <a:solidFill>
            <a:schemeClr val="accent4"/>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nl-NL" sz="2400" dirty="0">
                <a:effectLst/>
                <a:latin typeface="Bodoni MT" panose="02070603080606020203" pitchFamily="18" charset="0"/>
                <a:ea typeface="Calibri" panose="020F0502020204030204" pitchFamily="34" charset="0"/>
                <a:cs typeface="Tahoma" panose="020B0604030504040204" pitchFamily="34" charset="0"/>
              </a:rPr>
              <a:t>	</a:t>
            </a:r>
            <a:r>
              <a:rPr lang="nl-NL" sz="2400" dirty="0">
                <a:effectLst/>
                <a:ea typeface="Calibri" panose="020F0502020204030204" pitchFamily="34" charset="0"/>
                <a:cs typeface="Times New Roman" panose="02020603050405020304" pitchFamily="18" charset="0"/>
              </a:rPr>
              <a:t>Dit vind ik van de plusklas</a:t>
            </a:r>
            <a:endParaRPr lang="nl-NL" sz="1100" dirty="0">
              <a:effectLst/>
              <a:ea typeface="Calibri" panose="020F0502020204030204" pitchFamily="34" charset="0"/>
              <a:cs typeface="Times New Roman" panose="02020603050405020304" pitchFamily="18" charset="0"/>
            </a:endParaRPr>
          </a:p>
          <a:p>
            <a:pPr>
              <a:lnSpc>
                <a:spcPct val="115000"/>
              </a:lnSpc>
              <a:spcAft>
                <a:spcPts val="1000"/>
              </a:spcAft>
            </a:pPr>
            <a:r>
              <a:rPr lang="nl-NL" sz="1200" dirty="0">
                <a:effectLst/>
                <a:ea typeface="Calibri" panose="020F0502020204030204" pitchFamily="34" charset="0"/>
                <a:cs typeface="Times New Roman" panose="02020603050405020304" pitchFamily="18" charset="0"/>
              </a:rPr>
              <a:t> </a:t>
            </a:r>
            <a:endParaRPr lang="nl-NL" sz="1100" dirty="0">
              <a:effectLst/>
              <a:ea typeface="Calibri" panose="020F0502020204030204" pitchFamily="34" charset="0"/>
              <a:cs typeface="Times New Roman" panose="02020603050405020304" pitchFamily="18" charset="0"/>
            </a:endParaRPr>
          </a:p>
          <a:p>
            <a:pPr>
              <a:lnSpc>
                <a:spcPct val="115000"/>
              </a:lnSpc>
              <a:spcAft>
                <a:spcPts val="1000"/>
              </a:spcAft>
            </a:pPr>
            <a:r>
              <a:rPr lang="nl-NL" dirty="0">
                <a:effectLst/>
                <a:ea typeface="Calibri" panose="020F0502020204030204" pitchFamily="34" charset="0"/>
                <a:cs typeface="Times New Roman" panose="02020603050405020304" pitchFamily="18" charset="0"/>
              </a:rPr>
              <a:t>De plusklas vind ik heel leuk omdat je met computers mag werken.</a:t>
            </a:r>
          </a:p>
          <a:p>
            <a:pPr>
              <a:lnSpc>
                <a:spcPct val="115000"/>
              </a:lnSpc>
              <a:spcAft>
                <a:spcPts val="1000"/>
              </a:spcAft>
            </a:pPr>
            <a:r>
              <a:rPr lang="nl-NL" dirty="0">
                <a:effectLst/>
                <a:ea typeface="Calibri" panose="020F0502020204030204" pitchFamily="34" charset="0"/>
                <a:cs typeface="Times New Roman" panose="02020603050405020304" pitchFamily="18" charset="0"/>
              </a:rPr>
              <a:t>Filosofie  is leuk omdat over een onderwerp mag praten.</a:t>
            </a:r>
          </a:p>
          <a:p>
            <a:pPr>
              <a:lnSpc>
                <a:spcPct val="115000"/>
              </a:lnSpc>
              <a:spcAft>
                <a:spcPts val="1000"/>
              </a:spcAft>
            </a:pPr>
            <a:r>
              <a:rPr lang="nl-NL" dirty="0">
                <a:effectLst/>
                <a:ea typeface="Calibri" panose="020F0502020204030204" pitchFamily="34" charset="0"/>
                <a:cs typeface="Times New Roman" panose="02020603050405020304" pitchFamily="18" charset="0"/>
              </a:rPr>
              <a:t>Italiaans is leuk omdat je er een hele andere taal bij leert en omdat het later handig is.</a:t>
            </a:r>
          </a:p>
          <a:p>
            <a:pPr>
              <a:lnSpc>
                <a:spcPct val="115000"/>
              </a:lnSpc>
              <a:spcAft>
                <a:spcPts val="1000"/>
              </a:spcAft>
            </a:pPr>
            <a:r>
              <a:rPr lang="nl-NL" dirty="0">
                <a:effectLst/>
                <a:ea typeface="Calibri" panose="020F0502020204030204" pitchFamily="34" charset="0"/>
                <a:cs typeface="Times New Roman" panose="02020603050405020304" pitchFamily="18" charset="0"/>
              </a:rPr>
              <a:t> </a:t>
            </a:r>
          </a:p>
          <a:p>
            <a:pPr>
              <a:lnSpc>
                <a:spcPct val="115000"/>
              </a:lnSpc>
              <a:spcAft>
                <a:spcPts val="1000"/>
              </a:spcAft>
            </a:pPr>
            <a:r>
              <a:rPr lang="nl-NL" dirty="0">
                <a:effectLst/>
                <a:ea typeface="Calibri" panose="020F0502020204030204" pitchFamily="34" charset="0"/>
                <a:cs typeface="Times New Roman" panose="02020603050405020304" pitchFamily="18" charset="0"/>
              </a:rPr>
              <a:t>Cijfer voor Filosofie: 9 ½ </a:t>
            </a:r>
          </a:p>
          <a:p>
            <a:pPr>
              <a:lnSpc>
                <a:spcPct val="115000"/>
              </a:lnSpc>
              <a:spcAft>
                <a:spcPts val="1000"/>
              </a:spcAft>
            </a:pPr>
            <a:r>
              <a:rPr lang="nl-NL" dirty="0">
                <a:effectLst/>
                <a:ea typeface="Calibri" panose="020F0502020204030204" pitchFamily="34" charset="0"/>
                <a:cs typeface="Times New Roman" panose="02020603050405020304" pitchFamily="18" charset="0"/>
              </a:rPr>
              <a:t>Cijfer voor Italiaans:  9   </a:t>
            </a:r>
          </a:p>
          <a:p>
            <a:pPr>
              <a:lnSpc>
                <a:spcPct val="115000"/>
              </a:lnSpc>
              <a:spcAft>
                <a:spcPts val="1000"/>
              </a:spcAft>
            </a:pPr>
            <a:r>
              <a:rPr lang="nl-NL" dirty="0">
                <a:effectLst/>
                <a:ea typeface="Calibri" panose="020F0502020204030204" pitchFamily="34" charset="0"/>
                <a:cs typeface="Times New Roman" panose="02020603050405020304" pitchFamily="18" charset="0"/>
              </a:rPr>
              <a:t>Cijfer voor project  : 10        </a:t>
            </a:r>
          </a:p>
          <a:p>
            <a:pPr>
              <a:lnSpc>
                <a:spcPct val="115000"/>
              </a:lnSpc>
              <a:spcAft>
                <a:spcPts val="1000"/>
              </a:spcAft>
            </a:pPr>
            <a:r>
              <a:rPr lang="nl-NL" dirty="0">
                <a:effectLst/>
                <a:ea typeface="Calibri" panose="020F0502020204030204" pitchFamily="34" charset="0"/>
                <a:cs typeface="Times New Roman" panose="02020603050405020304" pitchFamily="18" charset="0"/>
              </a:rPr>
              <a:t>                                                               Van Ronald den Ouden</a:t>
            </a:r>
          </a:p>
          <a:p>
            <a:pPr>
              <a:lnSpc>
                <a:spcPct val="115000"/>
              </a:lnSpc>
              <a:spcAft>
                <a:spcPts val="1000"/>
              </a:spcAft>
            </a:pPr>
            <a:r>
              <a:rPr lang="nl-NL" sz="1100" dirty="0">
                <a:effectLst/>
                <a:ea typeface="Calibri" panose="020F0502020204030204" pitchFamily="34" charset="0"/>
                <a:cs typeface="Times New Roman" panose="02020603050405020304" pitchFamily="18" charset="0"/>
              </a:rPr>
              <a:t> </a:t>
            </a:r>
          </a:p>
        </p:txBody>
      </p:sp>
      <p:sp>
        <p:nvSpPr>
          <p:cNvPr id="4" name="Tekstvak 13"/>
          <p:cNvSpPr txBox="1"/>
          <p:nvPr/>
        </p:nvSpPr>
        <p:spPr>
          <a:xfrm>
            <a:off x="7745505" y="343852"/>
            <a:ext cx="4109477" cy="6124183"/>
          </a:xfrm>
          <a:prstGeom prst="rect">
            <a:avLst/>
          </a:prstGeom>
          <a:solidFill>
            <a:srgbClr val="FF6600"/>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nl-NL" sz="2400" dirty="0">
                <a:effectLst/>
                <a:ea typeface="Calibri" panose="020F0502020204030204" pitchFamily="34" charset="0"/>
                <a:cs typeface="Times New Roman" panose="02020603050405020304" pitchFamily="18" charset="0"/>
              </a:rPr>
              <a:t>Plusklas Ommen         </a:t>
            </a:r>
            <a:r>
              <a:rPr lang="nl-NL" sz="2400" dirty="0" err="1">
                <a:effectLst/>
                <a:ea typeface="Calibri" panose="020F0502020204030204" pitchFamily="34" charset="0"/>
                <a:cs typeface="Times New Roman" panose="02020603050405020304" pitchFamily="18" charset="0"/>
              </a:rPr>
              <a:t>jikke</a:t>
            </a:r>
            <a:endParaRPr lang="nl-NL" sz="2400" dirty="0">
              <a:effectLst/>
              <a:ea typeface="Calibri" panose="020F0502020204030204" pitchFamily="34" charset="0"/>
              <a:cs typeface="Times New Roman" panose="02020603050405020304" pitchFamily="18" charset="0"/>
            </a:endParaRPr>
          </a:p>
          <a:p>
            <a:pPr>
              <a:spcAft>
                <a:spcPts val="0"/>
              </a:spcAft>
            </a:pPr>
            <a:r>
              <a:rPr lang="nl-NL" sz="2000" dirty="0">
                <a:effectLst/>
                <a:ea typeface="Calibri" panose="020F0502020204030204" pitchFamily="34" charset="0"/>
                <a:cs typeface="Times New Roman" panose="02020603050405020304" pitchFamily="18" charset="0"/>
              </a:rPr>
              <a:t>Ik vond het een leuke ervaring en ik heb veel geleerd. Het filosofie kregen we van juf Jacqueline en het Italiaans kregen we van juf </a:t>
            </a:r>
            <a:r>
              <a:rPr lang="nl-NL" sz="2000" dirty="0" err="1">
                <a:effectLst/>
                <a:ea typeface="Calibri" panose="020F0502020204030204" pitchFamily="34" charset="0"/>
                <a:cs typeface="Times New Roman" panose="02020603050405020304" pitchFamily="18" charset="0"/>
              </a:rPr>
              <a:t>Gineke</a:t>
            </a:r>
            <a:r>
              <a:rPr lang="nl-NL" sz="2000" dirty="0">
                <a:effectLst/>
                <a:ea typeface="Calibri" panose="020F0502020204030204" pitchFamily="34" charset="0"/>
                <a:cs typeface="Times New Roman" panose="02020603050405020304" pitchFamily="18" charset="0"/>
              </a:rPr>
              <a:t> . En we hadden een project van 200 jaar monarchie daarom gingen we naar paleis het Loo, het was heel erg leuk om mee te maken, ik zou vaker naar de plusklas willen gaan </a:t>
            </a:r>
          </a:p>
          <a:p>
            <a:pPr>
              <a:spcAft>
                <a:spcPts val="0"/>
              </a:spcAft>
            </a:pPr>
            <a:r>
              <a:rPr lang="nl-NL" sz="2000" dirty="0">
                <a:effectLst/>
                <a:ea typeface="Calibri" panose="020F0502020204030204" pitchFamily="34" charset="0"/>
                <a:cs typeface="Times New Roman" panose="02020603050405020304" pitchFamily="18" charset="0"/>
              </a:rPr>
              <a:t> </a:t>
            </a:r>
          </a:p>
          <a:p>
            <a:pPr>
              <a:spcAft>
                <a:spcPts val="0"/>
              </a:spcAft>
            </a:pPr>
            <a:r>
              <a:rPr lang="nl-NL" sz="2000" dirty="0">
                <a:effectLst/>
                <a:ea typeface="Calibri" panose="020F0502020204030204" pitchFamily="34" charset="0"/>
                <a:cs typeface="Times New Roman" panose="02020603050405020304" pitchFamily="18" charset="0"/>
              </a:rPr>
              <a:t>Cijfers plusklas</a:t>
            </a:r>
          </a:p>
          <a:p>
            <a:pPr>
              <a:lnSpc>
                <a:spcPct val="115000"/>
              </a:lnSpc>
              <a:spcAft>
                <a:spcPts val="0"/>
              </a:spcAft>
            </a:pPr>
            <a:r>
              <a:rPr lang="nl-NL" sz="2000" dirty="0">
                <a:effectLst/>
                <a:ea typeface="Calibri" panose="020F0502020204030204" pitchFamily="34" charset="0"/>
                <a:cs typeface="Times New Roman" panose="02020603050405020304" pitchFamily="18" charset="0"/>
              </a:rPr>
              <a:t>FILOSOFIE:9,8</a:t>
            </a:r>
          </a:p>
          <a:p>
            <a:pPr>
              <a:lnSpc>
                <a:spcPct val="115000"/>
              </a:lnSpc>
              <a:spcAft>
                <a:spcPts val="0"/>
              </a:spcAft>
            </a:pPr>
            <a:r>
              <a:rPr lang="nl-NL" sz="2000" dirty="0">
                <a:effectLst/>
                <a:ea typeface="Calibri" panose="020F0502020204030204" pitchFamily="34" charset="0"/>
                <a:cs typeface="Times New Roman" panose="02020603050405020304" pitchFamily="18" charset="0"/>
              </a:rPr>
              <a:t>Italiaans:8,9</a:t>
            </a:r>
          </a:p>
          <a:p>
            <a:pPr>
              <a:lnSpc>
                <a:spcPct val="115000"/>
              </a:lnSpc>
              <a:spcAft>
                <a:spcPts val="0"/>
              </a:spcAft>
            </a:pPr>
            <a:r>
              <a:rPr lang="nl-NL" sz="2000" dirty="0">
                <a:effectLst/>
                <a:ea typeface="Calibri" panose="020F0502020204030204" pitchFamily="34" charset="0"/>
                <a:cs typeface="Times New Roman" panose="02020603050405020304" pitchFamily="18" charset="0"/>
              </a:rPr>
              <a:t>Project:9,9</a:t>
            </a:r>
          </a:p>
          <a:p>
            <a:pPr>
              <a:lnSpc>
                <a:spcPct val="115000"/>
              </a:lnSpc>
              <a:spcAft>
                <a:spcPts val="1000"/>
              </a:spcAft>
            </a:pPr>
            <a:r>
              <a:rPr lang="nl-NL" sz="2000" dirty="0">
                <a:effectLst/>
                <a:ea typeface="Calibri" panose="020F0502020204030204" pitchFamily="34" charset="0"/>
                <a:cs typeface="Times New Roman" panose="02020603050405020304" pitchFamily="18" charset="0"/>
              </a:rPr>
              <a:t>Gezelligheid:10+</a:t>
            </a:r>
          </a:p>
        </p:txBody>
      </p:sp>
    </p:spTree>
    <p:extLst>
      <p:ext uri="{BB962C8B-B14F-4D97-AF65-F5344CB8AC3E}">
        <p14:creationId xmlns:p14="http://schemas.microsoft.com/office/powerpoint/2010/main" val="312333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2"/>
          <a:stretch>
            <a:fillRect/>
          </a:stretch>
        </p:blipFill>
        <p:spPr>
          <a:xfrm>
            <a:off x="0" y="0"/>
            <a:ext cx="12192000" cy="6858000"/>
          </a:xfrm>
          <a:prstGeom prst="rect">
            <a:avLst/>
          </a:prstGeom>
        </p:spPr>
      </p:pic>
      <p:sp>
        <p:nvSpPr>
          <p:cNvPr id="4" name="Rechthoek 3"/>
          <p:cNvSpPr/>
          <p:nvPr/>
        </p:nvSpPr>
        <p:spPr>
          <a:xfrm>
            <a:off x="7745504" y="1846038"/>
            <a:ext cx="4303059" cy="4556632"/>
          </a:xfrm>
          <a:prstGeom prst="rect">
            <a:avLst/>
          </a:prstGeom>
        </p:spPr>
        <p:txBody>
          <a:bodyPr wrap="square">
            <a:spAutoFit/>
          </a:bodyPr>
          <a:lstStyle/>
          <a:p>
            <a:pPr>
              <a:spcAft>
                <a:spcPts val="1500"/>
              </a:spcAft>
            </a:pPr>
            <a:r>
              <a:rPr lang="nl-NL" sz="4400" kern="1400" spc="25" dirty="0" smtClean="0">
                <a:solidFill>
                  <a:srgbClr val="17365D"/>
                </a:solidFill>
                <a:effectLst/>
                <a:latin typeface="Cambria" panose="02040503050406030204" pitchFamily="18" charset="0"/>
                <a:ea typeface="Times New Roman" panose="02020603050405020304" pitchFamily="18" charset="0"/>
                <a:cs typeface="Times New Roman" panose="02020603050405020304" pitchFamily="18" charset="0"/>
              </a:rPr>
              <a:t>Wat ik van de +klas  vond</a:t>
            </a:r>
            <a:br>
              <a:rPr lang="nl-NL" sz="4400" kern="1400" spc="25" dirty="0" smtClean="0">
                <a:solidFill>
                  <a:srgbClr val="17365D"/>
                </a:solidFill>
                <a:effectLst/>
                <a:latin typeface="Cambria" panose="02040503050406030204" pitchFamily="18" charset="0"/>
                <a:ea typeface="Times New Roman" panose="02020603050405020304" pitchFamily="18" charset="0"/>
                <a:cs typeface="Times New Roman" panose="02020603050405020304" pitchFamily="18" charset="0"/>
              </a:rPr>
            </a:br>
            <a:r>
              <a:rPr lang="nl-NL" sz="2400" kern="1400" spc="25" dirty="0" smtClean="0">
                <a:solidFill>
                  <a:srgbClr val="17365D"/>
                </a:solidFill>
                <a:effectLst/>
                <a:latin typeface="Cambria" panose="02040503050406030204" pitchFamily="18" charset="0"/>
                <a:ea typeface="Times New Roman" panose="02020603050405020304" pitchFamily="18" charset="0"/>
                <a:cs typeface="Times New Roman" panose="02020603050405020304" pitchFamily="18" charset="0"/>
              </a:rPr>
              <a:t>Door Max</a:t>
            </a:r>
            <a:endParaRPr lang="nl-NL" sz="4400" kern="1400" spc="25" dirty="0" smtClean="0">
              <a:solidFill>
                <a:srgbClr val="17365D"/>
              </a:solidFill>
              <a:effectLst/>
              <a:latin typeface="Cambria" panose="020405030504060302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nl-NL" dirty="0" smtClean="0">
                <a:effectLst/>
                <a:latin typeface="Calibri" panose="020F0502020204030204" pitchFamily="34" charset="0"/>
                <a:ea typeface="Calibri" panose="020F0502020204030204" pitchFamily="34" charset="0"/>
                <a:cs typeface="Times New Roman" panose="02020603050405020304" pitchFamily="18" charset="0"/>
              </a:rPr>
              <a:t>Ik vind de +klas erg leuk  vooral  filosofie en project. Ik heb nog moeite met Italiaans maar dat gaat wel weer over door juf </a:t>
            </a:r>
            <a:r>
              <a:rPr lang="nl-NL" dirty="0" err="1" smtClean="0">
                <a:effectLst/>
                <a:latin typeface="Calibri" panose="020F0502020204030204" pitchFamily="34" charset="0"/>
                <a:ea typeface="Calibri" panose="020F0502020204030204" pitchFamily="34" charset="0"/>
                <a:cs typeface="Times New Roman" panose="02020603050405020304" pitchFamily="18" charset="0"/>
              </a:rPr>
              <a:t>Gineke</a:t>
            </a:r>
            <a:r>
              <a:rPr lang="nl-NL" dirty="0" smtClean="0">
                <a:effectLst/>
                <a:latin typeface="Calibri" panose="020F0502020204030204" pitchFamily="34" charset="0"/>
                <a:ea typeface="Calibri" panose="020F0502020204030204" pitchFamily="34" charset="0"/>
                <a:cs typeface="Times New Roman" panose="02020603050405020304" pitchFamily="18" charset="0"/>
              </a:rPr>
              <a:t>. Juf Jacqueline (die filosofie geeft) zegt dat ik goed mee kan komen met filosofie goed kan zeggen wat ik denk soms zijn er speciale dingen bij maar heel vaak niet.</a:t>
            </a:r>
            <a:endParaRPr lang="nl-NL"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el 5"/>
          <p:cNvGraphicFramePr>
            <a:graphicFrameLocks noGrp="1"/>
          </p:cNvGraphicFramePr>
          <p:nvPr>
            <p:extLst>
              <p:ext uri="{D42A27DB-BD31-4B8C-83A1-F6EECF244321}">
                <p14:modId xmlns:p14="http://schemas.microsoft.com/office/powerpoint/2010/main" val="3660973000"/>
              </p:ext>
            </p:extLst>
          </p:nvPr>
        </p:nvGraphicFramePr>
        <p:xfrm>
          <a:off x="282389" y="134472"/>
          <a:ext cx="7059706" cy="3496234"/>
        </p:xfrm>
        <a:graphic>
          <a:graphicData uri="http://schemas.openxmlformats.org/drawingml/2006/table">
            <a:tbl>
              <a:tblPr>
                <a:tableStyleId>{5C22544A-7EE6-4342-B048-85BDC9FD1C3A}</a:tableStyleId>
              </a:tblPr>
              <a:tblGrid>
                <a:gridCol w="7059706"/>
              </a:tblGrid>
              <a:tr h="3496234">
                <a:tc>
                  <a:txBody>
                    <a:bodyPr/>
                    <a:lstStyle/>
                    <a:p>
                      <a:pPr>
                        <a:spcAft>
                          <a:spcPts val="0"/>
                        </a:spcAft>
                      </a:pPr>
                      <a:r>
                        <a:rPr lang="nl-NL" sz="2000" dirty="0">
                          <a:effectLst/>
                        </a:rPr>
                        <a:t>GASTSPREKER OP 17 APRIL</a:t>
                      </a:r>
                    </a:p>
                    <a:p>
                      <a:pPr>
                        <a:spcAft>
                          <a:spcPts val="0"/>
                        </a:spcAft>
                      </a:pPr>
                      <a:r>
                        <a:rPr lang="nl-NL" sz="2000" dirty="0">
                          <a:effectLst/>
                        </a:rPr>
                        <a:t>Op 17 april kwam er iemand bij ons in de +klas hij had meegedaan met een soort wedstrijd die heette –beeld van Beatrix- de deelnemers maken een schilderij van Beatrix en stuurde die op de jury beslist dan welke er in het Loo kwamen te hangen (het paleis waar we met de +klas heen zijn gegaan ) er waren er 80 uitgekozen  en  60 werden er opgehangen in het Loo de andere twintig kreeg een uitnodiging voor de tentoonstelling die meneer was een van de tachtig maar niet bij de zestig jammer genoeg. Wij vonden het  een prachtig schilderij (want hij had zijn schilderij meegenomen) dat scheelt tenminste!</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chemeClr val="accent1">
                        <a:tint val="20000"/>
                        <a:alpha val="51000"/>
                      </a:schemeClr>
                    </a:solidFill>
                  </a:tcPr>
                </a:tc>
              </a:tr>
            </a:tbl>
          </a:graphicData>
        </a:graphic>
      </p:graphicFrame>
    </p:spTree>
    <p:extLst>
      <p:ext uri="{BB962C8B-B14F-4D97-AF65-F5344CB8AC3E}">
        <p14:creationId xmlns:p14="http://schemas.microsoft.com/office/powerpoint/2010/main" val="1538585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399FF">
            <a:alpha val="19000"/>
          </a:srgbClr>
        </a:solidFill>
        <a:effectLst/>
      </p:bgPr>
    </p:bg>
    <p:spTree>
      <p:nvGrpSpPr>
        <p:cNvPr id="1" name=""/>
        <p:cNvGrpSpPr/>
        <p:nvPr/>
      </p:nvGrpSpPr>
      <p:grpSpPr>
        <a:xfrm>
          <a:off x="0" y="0"/>
          <a:ext cx="0" cy="0"/>
          <a:chOff x="0" y="0"/>
          <a:chExt cx="0" cy="0"/>
        </a:xfrm>
      </p:grpSpPr>
      <p:sp>
        <p:nvSpPr>
          <p:cNvPr id="2" name="Rechthoek 1"/>
          <p:cNvSpPr/>
          <p:nvPr/>
        </p:nvSpPr>
        <p:spPr>
          <a:xfrm>
            <a:off x="667871" y="1501550"/>
            <a:ext cx="5262282" cy="4998804"/>
          </a:xfrm>
          <a:prstGeom prst="rect">
            <a:avLst/>
          </a:prstGeom>
          <a:solidFill>
            <a:schemeClr val="accent3"/>
          </a:solidFill>
        </p:spPr>
        <p:txBody>
          <a:bodyPr wrap="square">
            <a:spAutoFit/>
          </a:bodyPr>
          <a:lstStyle/>
          <a:p>
            <a:pPr>
              <a:lnSpc>
                <a:spcPct val="115000"/>
              </a:lnSpc>
              <a:spcAft>
                <a:spcPts val="1000"/>
              </a:spcAft>
            </a:pPr>
            <a:r>
              <a:rPr lang="nl-NL" dirty="0" smtClean="0">
                <a:effectLst/>
                <a:latin typeface="Calibri" panose="020F0502020204030204" pitchFamily="34" charset="0"/>
                <a:ea typeface="Calibri" panose="020F0502020204030204" pitchFamily="34" charset="0"/>
                <a:cs typeface="Times New Roman" panose="02020603050405020304" pitchFamily="18" charset="0"/>
              </a:rPr>
              <a:t>Hallo allemaal,</a:t>
            </a:r>
          </a:p>
          <a:p>
            <a:pPr>
              <a:lnSpc>
                <a:spcPct val="115000"/>
              </a:lnSpc>
              <a:spcAft>
                <a:spcPts val="1000"/>
              </a:spcAft>
            </a:pPr>
            <a:r>
              <a:rPr lang="nl-NL" dirty="0" smtClean="0">
                <a:effectLst/>
                <a:latin typeface="Calibri" panose="020F0502020204030204" pitchFamily="34" charset="0"/>
                <a:ea typeface="Calibri" panose="020F0502020204030204" pitchFamily="34" charset="0"/>
                <a:cs typeface="Times New Roman" panose="02020603050405020304" pitchFamily="18" charset="0"/>
              </a:rPr>
              <a:t>Ik ga jullie vertellen wat we allemaal dit jaar hebben gedaan. Dit jaar begonnen we met het project: de tweede maasvlakte dat deden groep 7 en groep 8 dat ging heel goed en we vonden het heel leuk. Na de afsluiting hadden we afscheid genomen van groep 8 daarna gingen we een tijdschrift maken waarin we allemaal een artikel mochten maken toen die af was kwam groep 6 bij de plusklas. En toen onthulden Juf </a:t>
            </a:r>
            <a:r>
              <a:rPr lang="nl-NL" dirty="0" err="1" smtClean="0">
                <a:effectLst/>
                <a:latin typeface="Calibri" panose="020F0502020204030204" pitchFamily="34" charset="0"/>
                <a:ea typeface="Calibri" panose="020F0502020204030204" pitchFamily="34" charset="0"/>
                <a:cs typeface="Times New Roman" panose="02020603050405020304" pitchFamily="18" charset="0"/>
              </a:rPr>
              <a:t>Gineke</a:t>
            </a:r>
            <a:r>
              <a:rPr lang="nl-NL" dirty="0" smtClean="0">
                <a:effectLst/>
                <a:latin typeface="Calibri" panose="020F0502020204030204" pitchFamily="34" charset="0"/>
                <a:ea typeface="Calibri" panose="020F0502020204030204" pitchFamily="34" charset="0"/>
                <a:cs typeface="Times New Roman" panose="02020603050405020304" pitchFamily="18" charset="0"/>
              </a:rPr>
              <a:t> en Juf </a:t>
            </a:r>
            <a:r>
              <a:rPr lang="nl-NL" dirty="0" err="1" smtClean="0">
                <a:effectLst/>
                <a:latin typeface="Calibri" panose="020F0502020204030204" pitchFamily="34" charset="0"/>
                <a:ea typeface="Calibri" panose="020F0502020204030204" pitchFamily="34" charset="0"/>
                <a:cs typeface="Times New Roman" panose="02020603050405020304" pitchFamily="18" charset="0"/>
              </a:rPr>
              <a:t>Jacquelien</a:t>
            </a:r>
            <a:r>
              <a:rPr lang="nl-NL" dirty="0" smtClean="0">
                <a:effectLst/>
                <a:latin typeface="Calibri" panose="020F0502020204030204" pitchFamily="34" charset="0"/>
                <a:ea typeface="Calibri" panose="020F0502020204030204" pitchFamily="34" charset="0"/>
                <a:cs typeface="Times New Roman" panose="02020603050405020304" pitchFamily="18" charset="0"/>
              </a:rPr>
              <a:t> het nieuwe project; 200 jaar monarchie. Iedereen ging bezig met een deelonderwerp en toen iedereen alles af had, kwam de presentatie al gauw. Het was een gezellig en druk jaar waarin de meeste kinderen heel veel hebben geleerd.</a:t>
            </a:r>
            <a:r>
              <a:rPr lang="nl-NL" sz="1400" dirty="0" smtClean="0">
                <a:solidFill>
                  <a:srgbClr val="797979"/>
                </a:solidFill>
                <a:effectLst/>
                <a:latin typeface="Arial" panose="020B0604020202020204" pitchFamily="34" charset="0"/>
                <a:ea typeface="Calibri" panose="020F0502020204030204" pitchFamily="34" charset="0"/>
                <a:cs typeface="Times New Roman" panose="02020603050405020304" pitchFamily="18" charset="0"/>
              </a:rPr>
              <a:t> </a:t>
            </a:r>
            <a:endParaRPr lang="nl-NL"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hthoek 2"/>
          <p:cNvSpPr/>
          <p:nvPr/>
        </p:nvSpPr>
        <p:spPr>
          <a:xfrm>
            <a:off x="6884894" y="838291"/>
            <a:ext cx="4706471" cy="5662063"/>
          </a:xfrm>
          <a:prstGeom prst="rect">
            <a:avLst/>
          </a:prstGeom>
        </p:spPr>
        <p:txBody>
          <a:bodyPr wrap="square">
            <a:spAutoFit/>
          </a:bodyPr>
          <a:lstStyle/>
          <a:p>
            <a:pPr>
              <a:lnSpc>
                <a:spcPct val="115000"/>
              </a:lnSpc>
              <a:spcAft>
                <a:spcPts val="1000"/>
              </a:spcAft>
            </a:pPr>
            <a:r>
              <a:rPr lang="nl-NL" sz="2400" dirty="0" smtClean="0">
                <a:effectLst/>
                <a:latin typeface="Gill Sans Ultra Bold" panose="020B0A02020104020203" pitchFamily="34" charset="0"/>
                <a:ea typeface="Calibri" panose="020F0502020204030204" pitchFamily="34" charset="0"/>
                <a:cs typeface="Times New Roman" panose="02020603050405020304" pitchFamily="18" charset="0"/>
              </a:rPr>
              <a:t>Plusklas krant</a:t>
            </a:r>
            <a:endParaRPr lang="nl-NL" sz="105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nl-NL" dirty="0" smtClean="0">
                <a:effectLst/>
                <a:latin typeface="Calibri" panose="020F0502020204030204" pitchFamily="34" charset="0"/>
                <a:ea typeface="Calibri" panose="020F0502020204030204" pitchFamily="34" charset="0"/>
                <a:cs typeface="Times New Roman" panose="02020603050405020304" pitchFamily="18" charset="0"/>
              </a:rPr>
              <a:t>We hadden met de Plusklas een project over 100 jaar monarchie.  Ik deed het met mijn groepje over tradities. We hebben ook een uitstapje  gemaakt naar Paleis het Loo, daar was een tentoonstelling over  beeld van Beatrix. Met  heel veel schilderijen. Wij hebben op de Plusklas beeld van Willem Alexander. We hadden allemaal een schilderij gemaakt met Willem Alexander er op. Je mocht het helemaal zelf weten hoe je  het deed. </a:t>
            </a:r>
            <a:endParaRPr lang="nl-NL" sz="105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nl-NL" dirty="0" smtClean="0">
                <a:effectLst/>
                <a:latin typeface="Calibri" panose="020F0502020204030204" pitchFamily="34" charset="0"/>
                <a:ea typeface="Calibri" panose="020F0502020204030204" pitchFamily="34" charset="0"/>
                <a:cs typeface="Times New Roman" panose="02020603050405020304" pitchFamily="18" charset="0"/>
              </a:rPr>
              <a:t>We hadden ook filosofie een van de leuke dingen vond ik het filmpje over androïde  207. Dat filmpje ging over hoe je je voelt. Androïde 207 voelde zich </a:t>
            </a:r>
            <a:endParaRPr lang="nl-NL" sz="105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nl-NL" dirty="0" smtClean="0">
                <a:effectLst/>
                <a:latin typeface="Calibri" panose="020F0502020204030204" pitchFamily="34" charset="0"/>
                <a:ea typeface="Calibri" panose="020F0502020204030204" pitchFamily="34" charset="0"/>
                <a:cs typeface="Times New Roman" panose="02020603050405020304" pitchFamily="18" charset="0"/>
              </a:rPr>
              <a:t>bang. </a:t>
            </a:r>
            <a:endParaRPr lang="nl-NL" sz="105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nl-NL" dirty="0" smtClean="0">
                <a:effectLst/>
                <a:latin typeface="Calibri" panose="020F0502020204030204" pitchFamily="34" charset="0"/>
                <a:ea typeface="Calibri" panose="020F0502020204030204" pitchFamily="34" charset="0"/>
                <a:cs typeface="Times New Roman" panose="02020603050405020304" pitchFamily="18" charset="0"/>
              </a:rPr>
              <a:t>Ik vond naar paleis het Loo gaan het leukst. </a:t>
            </a:r>
            <a:endParaRPr lang="nl-NL" sz="105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nl-NL"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nl-NL" sz="105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nl-NL" sz="2000" i="1" dirty="0" smtClean="0">
                <a:effectLst/>
                <a:latin typeface="Calibri" panose="020F0502020204030204" pitchFamily="34" charset="0"/>
                <a:ea typeface="Calibri" panose="020F0502020204030204" pitchFamily="34" charset="0"/>
                <a:cs typeface="Times New Roman" panose="02020603050405020304" pitchFamily="18" charset="0"/>
              </a:rPr>
              <a:t>Gemaakt door </a:t>
            </a:r>
            <a:r>
              <a:rPr lang="nl-NL" sz="2000" i="1" dirty="0" err="1" smtClean="0">
                <a:effectLst/>
                <a:latin typeface="Calibri" panose="020F0502020204030204" pitchFamily="34" charset="0"/>
                <a:ea typeface="Calibri" panose="020F0502020204030204" pitchFamily="34" charset="0"/>
                <a:cs typeface="Times New Roman" panose="02020603050405020304" pitchFamily="18" charset="0"/>
              </a:rPr>
              <a:t>ismene</a:t>
            </a:r>
            <a:endParaRPr lang="nl-NL" sz="20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1925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alpha val="50000"/>
          </a:schemeClr>
        </a:solidFill>
        <a:effectLst/>
      </p:bgPr>
    </p:bg>
    <p:spTree>
      <p:nvGrpSpPr>
        <p:cNvPr id="1" name=""/>
        <p:cNvGrpSpPr/>
        <p:nvPr/>
      </p:nvGrpSpPr>
      <p:grpSpPr>
        <a:xfrm>
          <a:off x="0" y="0"/>
          <a:ext cx="0" cy="0"/>
          <a:chOff x="0" y="0"/>
          <a:chExt cx="0" cy="0"/>
        </a:xfrm>
      </p:grpSpPr>
      <p:sp>
        <p:nvSpPr>
          <p:cNvPr id="5" name="Tekstvak 1"/>
          <p:cNvSpPr txBox="1"/>
          <p:nvPr/>
        </p:nvSpPr>
        <p:spPr>
          <a:xfrm rot="20897853">
            <a:off x="77773" y="602805"/>
            <a:ext cx="6086475" cy="1390622"/>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115000"/>
              </a:lnSpc>
              <a:spcAft>
                <a:spcPts val="1000"/>
              </a:spcAft>
            </a:pPr>
            <a:r>
              <a:rPr lang="nl-NL" sz="3600" b="1" dirty="0">
                <a:ln>
                  <a:noFill/>
                </a:ln>
                <a:gradFill>
                  <a:gsLst>
                    <a:gs pos="0">
                      <a:srgbClr val="FC7B79"/>
                    </a:gs>
                    <a:gs pos="75000">
                      <a:srgbClr val="CF2C28"/>
                    </a:gs>
                    <a:gs pos="100000">
                      <a:srgbClr val="C90000"/>
                    </a:gs>
                  </a:gsLst>
                  <a:lin ang="5400000" scaled="0"/>
                </a:gradFill>
                <a:effectLst>
                  <a:outerShdw blurRad="50800" dist="39002" dir="5460000" algn="tl">
                    <a:srgbClr val="000000">
                      <a:alpha val="38000"/>
                    </a:srgbClr>
                  </a:outerShdw>
                </a:effectLst>
                <a:latin typeface="Calibri" panose="020F0502020204030204" pitchFamily="34" charset="0"/>
                <a:ea typeface="Calibri" panose="020F0502020204030204" pitchFamily="34" charset="0"/>
                <a:cs typeface="Times New Roman" panose="02020603050405020304" pitchFamily="18" charset="0"/>
              </a:rPr>
              <a:t>wat heb ik dit seizoen gedaan </a:t>
            </a:r>
            <a:r>
              <a:rPr lang="nl-NL" sz="3600" b="1" dirty="0" err="1" smtClean="0">
                <a:ln>
                  <a:noFill/>
                </a:ln>
                <a:gradFill>
                  <a:gsLst>
                    <a:gs pos="0">
                      <a:srgbClr val="FC7B79"/>
                    </a:gs>
                    <a:gs pos="75000">
                      <a:srgbClr val="CF2C28"/>
                    </a:gs>
                    <a:gs pos="100000">
                      <a:srgbClr val="C90000"/>
                    </a:gs>
                  </a:gsLst>
                  <a:lin ang="5400000" scaled="0"/>
                </a:gradFill>
                <a:effectLst>
                  <a:outerShdw blurRad="50800" dist="39002" dir="5460000" algn="tl">
                    <a:srgbClr val="000000">
                      <a:alpha val="38000"/>
                    </a:srgbClr>
                  </a:outerShdw>
                </a:effectLst>
                <a:latin typeface="Calibri" panose="020F0502020204030204" pitchFamily="34" charset="0"/>
                <a:ea typeface="Calibri" panose="020F0502020204030204" pitchFamily="34" charset="0"/>
                <a:cs typeface="Times New Roman" panose="02020603050405020304" pitchFamily="18" charset="0"/>
              </a:rPr>
              <a:t>gedaan</a:t>
            </a:r>
            <a:r>
              <a:rPr lang="nl-NL" sz="3600" b="1" dirty="0" smtClean="0">
                <a:ln>
                  <a:noFill/>
                </a:ln>
                <a:gradFill>
                  <a:gsLst>
                    <a:gs pos="0">
                      <a:srgbClr val="FC7B79"/>
                    </a:gs>
                    <a:gs pos="75000">
                      <a:srgbClr val="CF2C28"/>
                    </a:gs>
                    <a:gs pos="100000">
                      <a:srgbClr val="C90000"/>
                    </a:gs>
                  </a:gsLst>
                  <a:lin ang="5400000" scaled="0"/>
                </a:gradFill>
                <a:effectLst>
                  <a:outerShdw blurRad="50800" dist="39002" dir="5460000" algn="tl">
                    <a:srgbClr val="000000">
                      <a:alpha val="38000"/>
                    </a:srgbClr>
                  </a:outerShdw>
                </a:effectLst>
                <a:latin typeface="Calibri" panose="020F0502020204030204" pitchFamily="34" charset="0"/>
                <a:ea typeface="Calibri" panose="020F0502020204030204" pitchFamily="34" charset="0"/>
                <a:cs typeface="Times New Roman" panose="02020603050405020304" pitchFamily="18" charset="0"/>
              </a:rPr>
              <a:t>?</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nl-NL" sz="3600" b="1" dirty="0">
                <a:ln>
                  <a:noFill/>
                </a:ln>
                <a:gradFill>
                  <a:gsLst>
                    <a:gs pos="0">
                      <a:srgbClr val="FC7B79"/>
                    </a:gs>
                    <a:gs pos="75000">
                      <a:srgbClr val="CF2C28"/>
                    </a:gs>
                    <a:gs pos="100000">
                      <a:srgbClr val="C90000"/>
                    </a:gs>
                  </a:gsLst>
                  <a:lin ang="5400000" scaled="0"/>
                </a:gradFill>
                <a:effectLst>
                  <a:outerShdw blurRad="50800" dist="39002" dir="5460000" algn="tl">
                    <a:srgbClr val="000000">
                      <a:alpha val="38000"/>
                    </a:srgbClr>
                  </a:outerShdw>
                </a:effectLst>
                <a:latin typeface="Calibri" panose="020F0502020204030204" pitchFamily="34" charset="0"/>
                <a:ea typeface="Calibri" panose="020F0502020204030204" pitchFamily="34" charset="0"/>
                <a:cs typeface="Times New Roman" panose="02020603050405020304" pitchFamily="18" charset="0"/>
              </a:rPr>
              <a:t>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nl-NL" sz="3600" b="1" dirty="0">
                <a:ln>
                  <a:noFill/>
                </a:ln>
                <a:gradFill>
                  <a:gsLst>
                    <a:gs pos="0">
                      <a:srgbClr val="FC7B79"/>
                    </a:gs>
                    <a:gs pos="75000">
                      <a:srgbClr val="CF2C28"/>
                    </a:gs>
                    <a:gs pos="100000">
                      <a:srgbClr val="C90000"/>
                    </a:gs>
                  </a:gsLst>
                  <a:lin ang="5400000" scaled="0"/>
                </a:gradFill>
                <a:effectLst>
                  <a:outerShdw blurRad="50800" dist="39002" dir="5460000" algn="tl">
                    <a:srgbClr val="000000">
                      <a:alpha val="38000"/>
                    </a:srgbClr>
                  </a:outerShdw>
                </a:effectLst>
                <a:latin typeface="Calibri" panose="020F0502020204030204" pitchFamily="34" charset="0"/>
                <a:ea typeface="Calibri" panose="020F0502020204030204" pitchFamily="34" charset="0"/>
                <a:cs typeface="Times New Roman" panose="02020603050405020304" pitchFamily="18" charset="0"/>
              </a:rPr>
              <a:t>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hthoek 5"/>
          <p:cNvSpPr/>
          <p:nvPr/>
        </p:nvSpPr>
        <p:spPr>
          <a:xfrm>
            <a:off x="146022" y="2700350"/>
            <a:ext cx="6096000" cy="2963375"/>
          </a:xfrm>
          <a:prstGeom prst="rect">
            <a:avLst/>
          </a:prstGeom>
        </p:spPr>
        <p:txBody>
          <a:bodyPr>
            <a:spAutoFit/>
          </a:bodyPr>
          <a:lstStyle/>
          <a:p>
            <a:pPr>
              <a:lnSpc>
                <a:spcPct val="115000"/>
              </a:lnSpc>
              <a:spcAft>
                <a:spcPts val="1000"/>
              </a:spcAft>
            </a:pPr>
            <a:r>
              <a:rPr lang="nl-NL" dirty="0" smtClean="0">
                <a:effectLst/>
                <a:latin typeface="Calibri" panose="020F0502020204030204" pitchFamily="34" charset="0"/>
                <a:ea typeface="Calibri" panose="020F0502020204030204" pitchFamily="34" charset="0"/>
                <a:cs typeface="Times New Roman" panose="02020603050405020304" pitchFamily="18" charset="0"/>
              </a:rPr>
              <a:t>ik heb de eerste dag  de nieuwe koning geverfd  op een doek</a:t>
            </a:r>
          </a:p>
          <a:p>
            <a:pPr>
              <a:lnSpc>
                <a:spcPct val="115000"/>
              </a:lnSpc>
              <a:spcAft>
                <a:spcPts val="1000"/>
              </a:spcAft>
            </a:pPr>
            <a:r>
              <a:rPr lang="nl-NL" dirty="0" smtClean="0">
                <a:effectLst/>
                <a:latin typeface="Calibri" panose="020F0502020204030204" pitchFamily="34" charset="0"/>
                <a:ea typeface="Calibri" panose="020F0502020204030204" pitchFamily="34" charset="0"/>
                <a:cs typeface="Times New Roman" panose="02020603050405020304" pitchFamily="18" charset="0"/>
              </a:rPr>
              <a:t>de tweede keer toen begonnen we met  het project over de monarchie</a:t>
            </a:r>
          </a:p>
          <a:p>
            <a:pPr>
              <a:lnSpc>
                <a:spcPct val="115000"/>
              </a:lnSpc>
              <a:spcAft>
                <a:spcPts val="1000"/>
              </a:spcAft>
            </a:pPr>
            <a:r>
              <a:rPr lang="nl-NL" dirty="0" smtClean="0">
                <a:effectLst/>
                <a:latin typeface="Calibri" panose="020F0502020204030204" pitchFamily="34" charset="0"/>
                <a:ea typeface="Calibri" panose="020F0502020204030204" pitchFamily="34" charset="0"/>
                <a:cs typeface="Times New Roman" panose="02020603050405020304" pitchFamily="18" charset="0"/>
              </a:rPr>
              <a:t>en ik heb dit jaar het heel goed ervaren </a:t>
            </a:r>
          </a:p>
          <a:p>
            <a:pPr>
              <a:lnSpc>
                <a:spcPct val="115000"/>
              </a:lnSpc>
              <a:spcAft>
                <a:spcPts val="1000"/>
              </a:spcAft>
            </a:pPr>
            <a:r>
              <a:rPr lang="nl-NL" dirty="0" smtClean="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nl-NL" dirty="0" smtClean="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nl-NL" dirty="0" err="1" smtClean="0">
                <a:effectLst/>
                <a:latin typeface="Calibri" panose="020F0502020204030204" pitchFamily="34" charset="0"/>
                <a:ea typeface="Calibri" panose="020F0502020204030204" pitchFamily="34" charset="0"/>
                <a:cs typeface="Times New Roman" panose="02020603050405020304" pitchFamily="18" charset="0"/>
              </a:rPr>
              <a:t>Mikai</a:t>
            </a:r>
            <a:r>
              <a:rPr lang="nl-NL" dirty="0" smtClean="0">
                <a:effectLst/>
                <a:latin typeface="Calibri" panose="020F0502020204030204" pitchFamily="34" charset="0"/>
                <a:ea typeface="Calibri" panose="020F0502020204030204" pitchFamily="34" charset="0"/>
                <a:cs typeface="Times New Roman" panose="02020603050405020304" pitchFamily="18" charset="0"/>
              </a:rPr>
              <a:t> Wamelink</a:t>
            </a:r>
            <a:endParaRPr lang="nl-NL"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 name="Rechte verbindingslijn 7"/>
          <p:cNvCxnSpPr/>
          <p:nvPr/>
        </p:nvCxnSpPr>
        <p:spPr>
          <a:xfrm>
            <a:off x="6777318" y="188259"/>
            <a:ext cx="0" cy="6494929"/>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kstvak 1"/>
          <p:cNvSpPr txBox="1"/>
          <p:nvPr/>
        </p:nvSpPr>
        <p:spPr>
          <a:xfrm rot="658864">
            <a:off x="7350770" y="1115221"/>
            <a:ext cx="4612005" cy="843915"/>
          </a:xfrm>
          <a:prstGeom prst="roundRect">
            <a:avLst>
              <a:gd name="adj" fmla="val 0"/>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nSpc>
                <a:spcPct val="115000"/>
              </a:lnSpc>
              <a:spcAft>
                <a:spcPts val="1000"/>
              </a:spcAft>
            </a:pPr>
            <a:r>
              <a:rPr lang="nl-NL" sz="3600" b="1" dirty="0">
                <a:ln w="24498" cap="flat" cmpd="dbl" algn="ctr">
                  <a:solidFill>
                    <a:srgbClr val="D02E29"/>
                  </a:solidFill>
                  <a:prstDash val="solid"/>
                  <a:miter lim="0"/>
                </a:ln>
                <a:gradFill>
                  <a:gsLst>
                    <a:gs pos="10000">
                      <a:srgbClr val="FBF3F3"/>
                    </a:gs>
                    <a:gs pos="60000">
                      <a:srgbClr val="F3D8D8"/>
                    </a:gs>
                    <a:gs pos="100000">
                      <a:srgbClr val="E38C8A"/>
                    </a:gs>
                  </a:gsLst>
                  <a:lin ang="5400000" scaled="0"/>
                </a:gradFill>
                <a:effectLst>
                  <a:outerShdw blurRad="38100" dist="38100" dir="7020000" algn="tl">
                    <a:srgbClr val="000000">
                      <a:alpha val="35000"/>
                    </a:srgbClr>
                  </a:outerShdw>
                </a:effectLst>
                <a:latin typeface="Ravie" panose="04040805050809020602" pitchFamily="82" charset="0"/>
                <a:ea typeface="Calibri" panose="020F0502020204030204" pitchFamily="34" charset="0"/>
                <a:cs typeface="Times New Roman" panose="02020603050405020304" pitchFamily="18" charset="0"/>
              </a:rPr>
              <a:t>Plusklas 2013</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hthoek 10"/>
          <p:cNvSpPr/>
          <p:nvPr/>
        </p:nvSpPr>
        <p:spPr>
          <a:xfrm>
            <a:off x="7312615" y="2700350"/>
            <a:ext cx="4435167" cy="2450414"/>
          </a:xfrm>
          <a:prstGeom prst="rect">
            <a:avLst/>
          </a:prstGeom>
        </p:spPr>
        <p:txBody>
          <a:bodyPr wrap="square">
            <a:spAutoFit/>
          </a:bodyPr>
          <a:lstStyle/>
          <a:p>
            <a:pPr>
              <a:lnSpc>
                <a:spcPct val="115000"/>
              </a:lnSpc>
              <a:spcAft>
                <a:spcPts val="1000"/>
              </a:spcAft>
              <a:tabLst>
                <a:tab pos="653415" algn="l"/>
              </a:tabLst>
            </a:pPr>
            <a:r>
              <a:rPr lang="nl-NL" dirty="0" smtClean="0">
                <a:solidFill>
                  <a:srgbClr val="FF0000"/>
                </a:solidFill>
                <a:effectLst/>
                <a:latin typeface="Ravie" panose="04040805050809020602" pitchFamily="82" charset="0"/>
                <a:ea typeface="Calibri" panose="020F0502020204030204" pitchFamily="34" charset="0"/>
                <a:cs typeface="Times New Roman" panose="02020603050405020304" pitchFamily="18" charset="0"/>
              </a:rPr>
              <a:t>Plusklas is leuker dan de normale school</a:t>
            </a:r>
            <a:endParaRPr lang="nl-NL"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tabLst>
                <a:tab pos="653415" algn="l"/>
              </a:tabLst>
            </a:pPr>
            <a:r>
              <a:rPr lang="nl-NL" dirty="0" smtClean="0">
                <a:solidFill>
                  <a:srgbClr val="FF0000"/>
                </a:solidFill>
                <a:effectLst/>
                <a:latin typeface="Ravie" panose="04040805050809020602" pitchFamily="82" charset="0"/>
                <a:ea typeface="Calibri" panose="020F0502020204030204" pitchFamily="34" charset="0"/>
                <a:cs typeface="Times New Roman" panose="02020603050405020304" pitchFamily="18" charset="0"/>
              </a:rPr>
              <a:t>Want dat is weer eens wat anders dan altijd taal en rekenen. Hier heb je filosofie en </a:t>
            </a:r>
            <a:r>
              <a:rPr lang="nl-NL" dirty="0" err="1" smtClean="0">
                <a:solidFill>
                  <a:srgbClr val="FF0000"/>
                </a:solidFill>
                <a:effectLst/>
                <a:latin typeface="Ravie" panose="04040805050809020602" pitchFamily="82" charset="0"/>
                <a:ea typeface="Calibri" panose="020F0502020204030204" pitchFamily="34" charset="0"/>
                <a:cs typeface="Times New Roman" panose="02020603050405020304" pitchFamily="18" charset="0"/>
              </a:rPr>
              <a:t>italaans</a:t>
            </a:r>
            <a:r>
              <a:rPr lang="nl-NL" dirty="0" smtClean="0">
                <a:solidFill>
                  <a:srgbClr val="FF0000"/>
                </a:solidFill>
                <a:effectLst/>
                <a:latin typeface="Ravie" panose="04040805050809020602" pitchFamily="82" charset="0"/>
                <a:ea typeface="Calibri" panose="020F0502020204030204" pitchFamily="34" charset="0"/>
                <a:cs typeface="Times New Roman" panose="02020603050405020304" pitchFamily="18" charset="0"/>
              </a:rPr>
              <a:t> dat is ook wel eens leuk </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87575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9900"/>
        </a:solidFill>
        <a:effectLst/>
      </p:bgPr>
    </p:bg>
    <p:spTree>
      <p:nvGrpSpPr>
        <p:cNvPr id="1" name=""/>
        <p:cNvGrpSpPr/>
        <p:nvPr/>
      </p:nvGrpSpPr>
      <p:grpSpPr>
        <a:xfrm>
          <a:off x="0" y="0"/>
          <a:ext cx="0" cy="0"/>
          <a:chOff x="0" y="0"/>
          <a:chExt cx="0" cy="0"/>
        </a:xfrm>
      </p:grpSpPr>
      <p:sp>
        <p:nvSpPr>
          <p:cNvPr id="2" name="Tekstvak 1"/>
          <p:cNvSpPr txBox="1"/>
          <p:nvPr/>
        </p:nvSpPr>
        <p:spPr>
          <a:xfrm>
            <a:off x="561955" y="493619"/>
            <a:ext cx="5958205" cy="1352550"/>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nl-NL" sz="3600" b="1" dirty="0">
                <a:ln w="10541" cap="flat" cmpd="sng" algn="ctr">
                  <a:solidFill>
                    <a:srgbClr val="7D7D7D"/>
                  </a:solidFill>
                  <a:prstDash val="solid"/>
                  <a:round/>
                </a:ln>
                <a:gradFill>
                  <a:gsLst>
                    <a:gs pos="0">
                      <a:srgbClr val="FFFFFF"/>
                    </a:gs>
                    <a:gs pos="9000">
                      <a:srgbClr val="FFFFFF"/>
                    </a:gs>
                    <a:gs pos="50000">
                      <a:srgbClr val="7C7C7C"/>
                    </a:gs>
                    <a:gs pos="79000">
                      <a:srgbClr val="FFFFFF"/>
                    </a:gs>
                    <a:gs pos="100000">
                      <a:srgbClr val="FFFFFF"/>
                    </a:gs>
                  </a:gsLst>
                  <a:lin ang="5400000" scaled="0"/>
                </a:gradFill>
                <a:effectLst/>
                <a:latin typeface="Calibri" panose="020F0502020204030204" pitchFamily="34" charset="0"/>
                <a:ea typeface="Calibri" panose="020F0502020204030204" pitchFamily="34" charset="0"/>
                <a:cs typeface="Times New Roman" panose="02020603050405020304" pitchFamily="18" charset="0"/>
              </a:rPr>
              <a:t>DIT VOND IK VAN DE +KLAS</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hthoek 2"/>
          <p:cNvSpPr/>
          <p:nvPr/>
        </p:nvSpPr>
        <p:spPr>
          <a:xfrm>
            <a:off x="829235" y="1846169"/>
            <a:ext cx="6096000" cy="4303742"/>
          </a:xfrm>
          <a:prstGeom prst="rect">
            <a:avLst/>
          </a:prstGeom>
        </p:spPr>
        <p:txBody>
          <a:bodyPr>
            <a:spAutoFit/>
          </a:bodyPr>
          <a:lstStyle/>
          <a:p>
            <a:pPr>
              <a:lnSpc>
                <a:spcPct val="115000"/>
              </a:lnSpc>
              <a:spcAft>
                <a:spcPts val="1000"/>
              </a:spcAft>
            </a:pPr>
            <a:r>
              <a:rPr lang="nl-NL" dirty="0">
                <a:latin typeface="Calibri" panose="020F0502020204030204" pitchFamily="34" charset="0"/>
                <a:ea typeface="Calibri" panose="020F0502020204030204" pitchFamily="34" charset="0"/>
                <a:cs typeface="Times New Roman" panose="02020603050405020304" pitchFamily="18" charset="0"/>
              </a:rPr>
              <a:t>IK VOND +KLAS SUPER WANT JE MOCHT MET COMPUTERS WERKEN EN DAT VOND IK HEEL LEUK.</a:t>
            </a:r>
            <a:endParaRPr lang="nl-NL"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nl-NL" dirty="0">
                <a:latin typeface="Calibri" panose="020F0502020204030204" pitchFamily="34" charset="0"/>
                <a:ea typeface="Calibri" panose="020F0502020204030204" pitchFamily="34" charset="0"/>
                <a:cs typeface="Times New Roman" panose="02020603050405020304" pitchFamily="18" charset="0"/>
              </a:rPr>
              <a:t>DIT ZIJN DE CIJFERS.</a:t>
            </a:r>
            <a:endParaRPr lang="nl-NL"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nl-NL" dirty="0">
                <a:latin typeface="Calibri" panose="020F0502020204030204" pitchFamily="34" charset="0"/>
                <a:ea typeface="Calibri" panose="020F0502020204030204" pitchFamily="34" charset="0"/>
                <a:cs typeface="Times New Roman" panose="02020603050405020304" pitchFamily="18" charset="0"/>
              </a:rPr>
              <a:t>FILOSOFIE: 9,5</a:t>
            </a:r>
            <a:endParaRPr lang="nl-NL"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nl-NL" dirty="0">
                <a:latin typeface="Calibri" panose="020F0502020204030204" pitchFamily="34" charset="0"/>
                <a:ea typeface="Calibri" panose="020F0502020204030204" pitchFamily="34" charset="0"/>
                <a:cs typeface="Times New Roman" panose="02020603050405020304" pitchFamily="18" charset="0"/>
              </a:rPr>
              <a:t>ITELIAANS: 9</a:t>
            </a:r>
            <a:endParaRPr lang="nl-NL"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nl-NL" dirty="0">
                <a:latin typeface="Calibri" panose="020F0502020204030204" pitchFamily="34" charset="0"/>
                <a:ea typeface="Calibri" panose="020F0502020204030204" pitchFamily="34" charset="0"/>
                <a:cs typeface="Times New Roman" panose="02020603050405020304" pitchFamily="18" charset="0"/>
              </a:rPr>
              <a:t>PROJECT: 10</a:t>
            </a:r>
            <a:endParaRPr lang="nl-NL"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nl-NL" dirty="0">
                <a:latin typeface="Calibri" panose="020F0502020204030204" pitchFamily="34" charset="0"/>
                <a:ea typeface="Calibri" panose="020F0502020204030204" pitchFamily="34" charset="0"/>
                <a:cs typeface="Times New Roman" panose="02020603050405020304" pitchFamily="18" charset="0"/>
              </a:rPr>
              <a:t>DIT WAREN DE CIJFERS.</a:t>
            </a:r>
            <a:endParaRPr lang="nl-NL"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nl-NL" dirty="0">
                <a:latin typeface="Calibri" panose="020F0502020204030204" pitchFamily="34" charset="0"/>
                <a:ea typeface="Calibri" panose="020F0502020204030204" pitchFamily="34" charset="0"/>
                <a:cs typeface="Times New Roman" panose="02020603050405020304" pitchFamily="18" charset="0"/>
              </a:rPr>
              <a:t>OH NEE IK VERGEET ER NOG EEN.</a:t>
            </a:r>
            <a:endParaRPr lang="nl-NL"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nl-NL" dirty="0">
                <a:latin typeface="Calibri" panose="020F0502020204030204" pitchFamily="34" charset="0"/>
                <a:ea typeface="Calibri" panose="020F0502020204030204" pitchFamily="34" charset="0"/>
                <a:cs typeface="Times New Roman" panose="02020603050405020304" pitchFamily="18" charset="0"/>
              </a:rPr>
              <a:t>DE JUFFEN:11</a:t>
            </a:r>
            <a:endParaRPr lang="nl-NL"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nl-NL" dirty="0">
                <a:latin typeface="Calibri" panose="020F0502020204030204" pitchFamily="34" charset="0"/>
                <a:ea typeface="Calibri" panose="020F0502020204030204" pitchFamily="34" charset="0"/>
                <a:cs typeface="Times New Roman" panose="02020603050405020304" pitchFamily="18" charset="0"/>
              </a:rPr>
              <a:t>DIT WAREN DE ECHTE CIJFERS.</a:t>
            </a:r>
            <a:r>
              <a:rPr lang="nl-NL" sz="10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Afbeelding 3" descr="http://plusklasommen.weebly.com/uploads/1/4/3/1/14319172/7267079.jpg"/>
          <p:cNvPicPr/>
          <p:nvPr/>
        </p:nvPicPr>
        <p:blipFill>
          <a:blip r:embed="rId2">
            <a:extLst>
              <a:ext uri="{28A0092B-C50C-407E-A947-70E740481C1C}">
                <a14:useLocalDpi xmlns:a14="http://schemas.microsoft.com/office/drawing/2010/main" val="0"/>
              </a:ext>
            </a:extLst>
          </a:blip>
          <a:srcRect/>
          <a:stretch>
            <a:fillRect/>
          </a:stretch>
        </p:blipFill>
        <p:spPr bwMode="auto">
          <a:xfrm>
            <a:off x="6520160" y="2420471"/>
            <a:ext cx="4072908" cy="3980329"/>
          </a:xfrm>
          <a:prstGeom prst="rect">
            <a:avLst/>
          </a:prstGeom>
          <a:noFill/>
          <a:ln>
            <a:noFill/>
          </a:ln>
        </p:spPr>
      </p:pic>
    </p:spTree>
    <p:extLst>
      <p:ext uri="{BB962C8B-B14F-4D97-AF65-F5344CB8AC3E}">
        <p14:creationId xmlns:p14="http://schemas.microsoft.com/office/powerpoint/2010/main" val="227458964"/>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TotalTime>
  <Words>1599</Words>
  <Application>Microsoft Office PowerPoint</Application>
  <PresentationFormat>Aangepast</PresentationFormat>
  <Paragraphs>127</Paragraphs>
  <Slides>13</Slides>
  <Notes>0</Notes>
  <HiddenSlides>0</HiddenSlides>
  <MMClips>0</MMClips>
  <ScaleCrop>false</ScaleCrop>
  <HeadingPairs>
    <vt:vector size="4" baseType="variant">
      <vt:variant>
        <vt:lpstr>Thema</vt:lpstr>
      </vt:variant>
      <vt:variant>
        <vt:i4>1</vt:i4>
      </vt:variant>
      <vt:variant>
        <vt:lpstr>Diatitels</vt:lpstr>
      </vt:variant>
      <vt:variant>
        <vt:i4>13</vt:i4>
      </vt:variant>
    </vt:vector>
  </HeadingPairs>
  <TitlesOfParts>
    <vt:vector size="14" baseType="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Jacqueline</dc:creator>
  <cp:lastModifiedBy>School</cp:lastModifiedBy>
  <cp:revision>8</cp:revision>
  <cp:lastPrinted>2013-06-28T07:43:48Z</cp:lastPrinted>
  <dcterms:created xsi:type="dcterms:W3CDTF">2013-06-27T21:10:08Z</dcterms:created>
  <dcterms:modified xsi:type="dcterms:W3CDTF">2013-06-28T08:10:34Z</dcterms:modified>
</cp:coreProperties>
</file>